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6" r:id="rId1"/>
  </p:sldMasterIdLst>
  <p:notesMasterIdLst>
    <p:notesMasterId r:id="rId19"/>
  </p:notesMasterIdLst>
  <p:sldIdLst>
    <p:sldId id="266" r:id="rId2"/>
    <p:sldId id="257" r:id="rId3"/>
    <p:sldId id="258" r:id="rId4"/>
    <p:sldId id="259" r:id="rId5"/>
    <p:sldId id="260" r:id="rId6"/>
    <p:sldId id="261" r:id="rId7"/>
    <p:sldId id="267" r:id="rId8"/>
    <p:sldId id="263" r:id="rId9"/>
    <p:sldId id="268" r:id="rId10"/>
    <p:sldId id="269" r:id="rId11"/>
    <p:sldId id="271" r:id="rId12"/>
    <p:sldId id="274" r:id="rId13"/>
    <p:sldId id="273" r:id="rId14"/>
    <p:sldId id="275" r:id="rId15"/>
    <p:sldId id="264" r:id="rId16"/>
    <p:sldId id="270" r:id="rId17"/>
    <p:sldId id="265" r:id="rId18"/>
  </p:sldIdLst>
  <p:sldSz cx="14630400" cy="8229600"/>
  <p:notesSz cx="8229600" cy="14630400"/>
  <p:embeddedFontLst>
    <p:embeddedFont>
      <p:font typeface="Garamond" panose="02020404030301010803" pitchFamily="18" charset="0"/>
      <p:regular r:id="rId20"/>
      <p:bold r:id="rId21"/>
      <p:italic r:id="rId22"/>
    </p:embeddedFont>
    <p:embeddedFont>
      <p:font typeface="Inter Medium" panose="020B0604020202020204" charset="0"/>
      <p:regular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499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08CCE-3EAF-DB49-860F-E207768F2F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05F18A-CF8D-0FAE-85BE-75AC1D2BCE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27C7F-333C-B443-40CD-CD4BA64337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1EA5E7-40D8-8080-C5A4-09A601ABD9B2}"/>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646153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FD07-7173-211E-9A9F-B9E1B52417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B9EFF-5E99-A975-16E6-DEBF82D09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28A915-6A9E-7338-3C4F-5EB6A00853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9F2B8A-AF4A-8340-F032-86994E01A9B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07621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658D5-11E5-EC0C-80A6-C604C2316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A63CB-C952-384A-87FB-76505C41E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C0997-260C-2B6D-548D-E94F86EFD8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46EBC6-B2A3-FBC8-4AD7-86AD2DF75407}"/>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990294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A94D1-721F-5CFC-0839-789DC4B3E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95444-399B-37A1-698D-90141C7CF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14328-8AE6-17E1-E419-5A51B5A8C2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26F702-AC98-C2A4-8A1D-0E6E1B281002}"/>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406071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smtClean="0"/>
              <a:pPr/>
              <a:t>5/15/2025</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87099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68264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24633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16844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541593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04934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29564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1203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420319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308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74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651139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97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4353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64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196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33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201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520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19623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0025096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721684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7903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64415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009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81516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9">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9">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pPr/>
              <a:t>5/15/2025</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60246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B72FB4-7EB2-5DAB-E682-300F846C4E21}"/>
              </a:ext>
            </a:extLst>
          </p:cNvPr>
          <p:cNvSpPr txBox="1"/>
          <p:nvPr/>
        </p:nvSpPr>
        <p:spPr>
          <a:xfrm>
            <a:off x="1137422" y="1313623"/>
            <a:ext cx="12355551" cy="646331"/>
          </a:xfrm>
          <a:prstGeom prst="rect">
            <a:avLst/>
          </a:prstGeom>
          <a:noFill/>
        </p:spPr>
        <p:txBody>
          <a:bodyPr wrap="square" rtlCol="0">
            <a:spAutoFit/>
          </a:bodyPr>
          <a:lstStyle/>
          <a:p>
            <a:pPr algn="ctr"/>
            <a:r>
              <a:rPr lang="en-IN" sz="3600" b="1" dirty="0">
                <a:latin typeface="Inter Medium" panose="020B0604020202020204" charset="0"/>
                <a:ea typeface="Inter Medium" panose="020B0604020202020204" charset="0"/>
              </a:rPr>
              <a:t>GuardianSync: </a:t>
            </a:r>
            <a:r>
              <a:rPr lang="en-IN" sz="3500" b="1" dirty="0">
                <a:latin typeface="Inter Medium" panose="020B0604020202020204" charset="0"/>
                <a:ea typeface="Inter Medium" panose="020B0604020202020204" charset="0"/>
              </a:rPr>
              <a:t>Real Time Tracking with Face Recognition</a:t>
            </a:r>
          </a:p>
        </p:txBody>
      </p:sp>
      <p:pic>
        <p:nvPicPr>
          <p:cNvPr id="6" name="Picture 5">
            <a:extLst>
              <a:ext uri="{FF2B5EF4-FFF2-40B4-BE49-F238E27FC236}">
                <a16:creationId xmlns:a16="http://schemas.microsoft.com/office/drawing/2014/main" id="{D935900F-20CA-51D2-5475-5821D13DF8F8}"/>
              </a:ext>
            </a:extLst>
          </p:cNvPr>
          <p:cNvPicPr>
            <a:picLocks noChangeAspect="1"/>
          </p:cNvPicPr>
          <p:nvPr/>
        </p:nvPicPr>
        <p:blipFill>
          <a:blip r:embed="rId2"/>
          <a:stretch>
            <a:fillRect/>
          </a:stretch>
        </p:blipFill>
        <p:spPr>
          <a:xfrm>
            <a:off x="5196729" y="2275707"/>
            <a:ext cx="4236941" cy="2142612"/>
          </a:xfrm>
          <a:prstGeom prst="rect">
            <a:avLst/>
          </a:prstGeom>
        </p:spPr>
      </p:pic>
      <p:sp>
        <p:nvSpPr>
          <p:cNvPr id="7" name="TextBox 6">
            <a:extLst>
              <a:ext uri="{FF2B5EF4-FFF2-40B4-BE49-F238E27FC236}">
                <a16:creationId xmlns:a16="http://schemas.microsoft.com/office/drawing/2014/main" id="{E83C68F4-9F40-D835-C98E-09750225D024}"/>
              </a:ext>
            </a:extLst>
          </p:cNvPr>
          <p:cNvSpPr txBox="1"/>
          <p:nvPr/>
        </p:nvSpPr>
        <p:spPr>
          <a:xfrm>
            <a:off x="10660566" y="6077863"/>
            <a:ext cx="3044283" cy="738664"/>
          </a:xfrm>
          <a:prstGeom prst="rect">
            <a:avLst/>
          </a:prstGeom>
          <a:noFill/>
        </p:spPr>
        <p:txBody>
          <a:bodyPr wrap="square" rtlCol="0">
            <a:spAutoFit/>
          </a:bodyPr>
          <a:lstStyle/>
          <a:p>
            <a:pPr algn="ctr"/>
            <a:r>
              <a:rPr lang="en-IN" sz="2200" dirty="0">
                <a:latin typeface="Inter Medium" panose="020B0604020202020204" charset="0"/>
                <a:ea typeface="Inter Medium" panose="020B0604020202020204" charset="0"/>
              </a:rPr>
              <a:t>Presenter: -</a:t>
            </a:r>
          </a:p>
          <a:p>
            <a:pPr algn="ctr"/>
            <a:r>
              <a:rPr lang="en-IN" sz="2000" dirty="0">
                <a:latin typeface="Inter Medium" panose="020B0604020202020204" charset="0"/>
                <a:ea typeface="Inter Medium" panose="020B0604020202020204" charset="0"/>
              </a:rPr>
              <a:t>Ajay Kumar</a:t>
            </a:r>
          </a:p>
        </p:txBody>
      </p:sp>
      <p:sp>
        <p:nvSpPr>
          <p:cNvPr id="8" name="TextBox 7">
            <a:extLst>
              <a:ext uri="{FF2B5EF4-FFF2-40B4-BE49-F238E27FC236}">
                <a16:creationId xmlns:a16="http://schemas.microsoft.com/office/drawing/2014/main" id="{24211B5A-4D44-A364-7E61-CF03F69685D7}"/>
              </a:ext>
            </a:extLst>
          </p:cNvPr>
          <p:cNvSpPr txBox="1"/>
          <p:nvPr/>
        </p:nvSpPr>
        <p:spPr>
          <a:xfrm>
            <a:off x="5809783" y="4563793"/>
            <a:ext cx="3222703" cy="323165"/>
          </a:xfrm>
          <a:prstGeom prst="rect">
            <a:avLst/>
          </a:prstGeom>
          <a:noFill/>
        </p:spPr>
        <p:txBody>
          <a:bodyPr wrap="square" rtlCol="0">
            <a:spAutoFit/>
          </a:bodyPr>
          <a:lstStyle/>
          <a:p>
            <a:pPr algn="ctr"/>
            <a:r>
              <a:rPr lang="en-IN" sz="1500" dirty="0">
                <a:latin typeface="Inter Medium" panose="020B0604020202020204" charset="0"/>
                <a:ea typeface="Inter Medium" panose="020B0604020202020204" charset="0"/>
              </a:rPr>
              <a:t>Batch 2024-2025</a:t>
            </a:r>
          </a:p>
        </p:txBody>
      </p:sp>
    </p:spTree>
    <p:extLst>
      <p:ext uri="{BB962C8B-B14F-4D97-AF65-F5344CB8AC3E}">
        <p14:creationId xmlns:p14="http://schemas.microsoft.com/office/powerpoint/2010/main" val="3788391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642CB-154E-8333-89DE-503EFD87972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17E7201-A371-8B2D-E921-EE7ACF98318C}"/>
              </a:ext>
            </a:extLst>
          </p:cNvPr>
          <p:cNvSpPr/>
          <p:nvPr/>
        </p:nvSpPr>
        <p:spPr>
          <a:xfrm>
            <a:off x="1899753" y="1528514"/>
            <a:ext cx="10830892"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Times New Roman" panose="02020603050405020304" pitchFamily="18" charset="0"/>
                <a:ea typeface="Inter Medium" panose="020B0604020202020204" charset="0"/>
                <a:cs typeface="Times New Roman" panose="02020603050405020304" pitchFamily="18" charset="0"/>
              </a:rPr>
              <a:t> Module: 5 </a:t>
            </a:r>
            <a:r>
              <a:rPr lang="en-US" sz="4450" dirty="0">
                <a:latin typeface="Times New Roman" panose="02020603050405020304" pitchFamily="18" charset="0"/>
                <a:cs typeface="Times New Roman" panose="02020603050405020304" pitchFamily="18" charset="0"/>
              </a:rPr>
              <a:t>Pickup and Drop-Off Status Update</a:t>
            </a:r>
            <a:endParaRPr lang="en-US" sz="4450" dirty="0">
              <a:latin typeface="Times New Roman" panose="02020603050405020304" pitchFamily="18" charset="0"/>
              <a:ea typeface="Inter Medium" panose="020B0604020202020204" charset="0"/>
              <a:cs typeface="Times New Roman" panose="02020603050405020304" pitchFamily="18" charset="0"/>
            </a:endParaRPr>
          </a:p>
        </p:txBody>
      </p:sp>
      <p:sp>
        <p:nvSpPr>
          <p:cNvPr id="3" name="Text 1">
            <a:extLst>
              <a:ext uri="{FF2B5EF4-FFF2-40B4-BE49-F238E27FC236}">
                <a16:creationId xmlns:a16="http://schemas.microsoft.com/office/drawing/2014/main" id="{E44E578C-7A2A-41F9-DB7A-3F45E538B115}"/>
              </a:ext>
            </a:extLst>
          </p:cNvPr>
          <p:cNvSpPr/>
          <p:nvPr/>
        </p:nvSpPr>
        <p:spPr>
          <a:xfrm>
            <a:off x="793790" y="476404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a:extLst>
              <a:ext uri="{FF2B5EF4-FFF2-40B4-BE49-F238E27FC236}">
                <a16:creationId xmlns:a16="http://schemas.microsoft.com/office/drawing/2014/main" id="{C7E12AE7-AABA-D8D2-BFC9-E720843B23D0}"/>
              </a:ext>
            </a:extLst>
          </p:cNvPr>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Text 3">
            <a:extLst>
              <a:ext uri="{FF2B5EF4-FFF2-40B4-BE49-F238E27FC236}">
                <a16:creationId xmlns:a16="http://schemas.microsoft.com/office/drawing/2014/main" id="{6DF5CE5C-56DD-F469-0C74-249D25458806}"/>
              </a:ext>
            </a:extLst>
          </p:cNvPr>
          <p:cNvSpPr/>
          <p:nvPr/>
        </p:nvSpPr>
        <p:spPr>
          <a:xfrm>
            <a:off x="793790" y="358890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a:extLst>
              <a:ext uri="{FF2B5EF4-FFF2-40B4-BE49-F238E27FC236}">
                <a16:creationId xmlns:a16="http://schemas.microsoft.com/office/drawing/2014/main" id="{4E083917-9D9C-EBC7-37F5-FF48B171E086}"/>
              </a:ext>
            </a:extLst>
          </p:cNvPr>
          <p:cNvSpPr/>
          <p:nvPr/>
        </p:nvSpPr>
        <p:spPr>
          <a:xfrm>
            <a:off x="4191079" y="8564137"/>
            <a:ext cx="9727422" cy="2261752"/>
          </a:xfrm>
          <a:prstGeom prst="rect">
            <a:avLst/>
          </a:prstGeom>
          <a:noFill/>
          <a:ln/>
        </p:spPr>
        <p:txBody>
          <a:bodyPr wrap="square" lIns="0" tIns="0" rIns="0" bIns="0" rtlCol="0" anchor="t"/>
          <a:lstStyle/>
          <a:p>
            <a:pPr marL="0" indent="0">
              <a:lnSpc>
                <a:spcPts val="2850"/>
              </a:lnSpc>
              <a:buNone/>
            </a:pPr>
            <a:endParaRPr lang="en-US" sz="1750" dirty="0">
              <a:latin typeface="Inter Medium" panose="020B0604020202020204" charset="0"/>
              <a:ea typeface="Inter Medium" panose="020B0604020202020204" charset="0"/>
            </a:endParaRPr>
          </a:p>
        </p:txBody>
      </p:sp>
      <p:sp>
        <p:nvSpPr>
          <p:cNvPr id="7" name="Rectangle 1">
            <a:extLst>
              <a:ext uri="{FF2B5EF4-FFF2-40B4-BE49-F238E27FC236}">
                <a16:creationId xmlns:a16="http://schemas.microsoft.com/office/drawing/2014/main" id="{BEA66702-7B33-DB2D-A3F8-EF9AB74F57FA}"/>
              </a:ext>
            </a:extLst>
          </p:cNvPr>
          <p:cNvSpPr>
            <a:spLocks noChangeArrowheads="1"/>
          </p:cNvSpPr>
          <p:nvPr/>
        </p:nvSpPr>
        <p:spPr bwMode="auto">
          <a:xfrm>
            <a:off x="1148575" y="2722303"/>
            <a:ext cx="12333249" cy="4083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n-US" sz="1750" dirty="0">
                <a:latin typeface="Times New Roman" panose="02020603050405020304" pitchFamily="18" charset="0"/>
                <a:cs typeface="Times New Roman" panose="02020603050405020304" pitchFamily="18" charset="0"/>
              </a:rPr>
              <a:t>The Pickup and Drop-Off Status Update module focuses on managing child transit events with accuracy and security. Drivers use this module to update the child’s status as "Picked Up," "Dropped," or "Not Coming Today" in real time, ensuring seamless communication with parents and administrators.</a:t>
            </a:r>
          </a:p>
          <a:p>
            <a:pPr algn="just">
              <a:lnSpc>
                <a:spcPct val="150000"/>
              </a:lnSpc>
            </a:pPr>
            <a:endParaRPr lang="en-US" sz="1750" dirty="0">
              <a:latin typeface="Times New Roman" panose="02020603050405020304" pitchFamily="18" charset="0"/>
              <a:cs typeface="Times New Roman" panose="02020603050405020304" pitchFamily="18" charset="0"/>
            </a:endParaRPr>
          </a:p>
          <a:p>
            <a:pPr algn="just">
              <a:lnSpc>
                <a:spcPct val="150000"/>
              </a:lnSpc>
            </a:pPr>
            <a:r>
              <a:rPr lang="en-US" sz="1750" dirty="0">
                <a:latin typeface="Times New Roman" panose="02020603050405020304" pitchFamily="18" charset="0"/>
                <a:cs typeface="Times New Roman" panose="02020603050405020304" pitchFamily="18" charset="0"/>
              </a:rPr>
              <a:t>This module relies on facial recognition to verify the child’s identity at pickup points, ensuring authorized handovers. Parents receive instant SMS notifications for each status change, keeping them updated about their child’s location and safety. By integrating real-time biometric verification, GPS tracking, and automated communication, this module minimizes errors, enhances transparency, and fosters trust among parents, schools, and drivers. Additionally, it streamlines daily transit operations and maintains precise records of all activities, reinforcing child safety during transit.</a:t>
            </a: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750" i="0" u="none" strike="noStrike" cap="none" normalizeH="0" baseline="0" dirty="0">
              <a:ln>
                <a:noFill/>
              </a:ln>
              <a:solidFill>
                <a:schemeClr val="tx1"/>
              </a:solidFill>
              <a:effectLst/>
              <a:latin typeface="Times New Roman" panose="02020603050405020304" pitchFamily="18" charset="0"/>
              <a:ea typeface="Inter Medium" panose="020B0604020202020204" charset="0"/>
              <a:cs typeface="Times New Roman" panose="02020603050405020304" pitchFamily="18" charset="0"/>
            </a:endParaRPr>
          </a:p>
        </p:txBody>
      </p:sp>
    </p:spTree>
    <p:extLst>
      <p:ext uri="{BB962C8B-B14F-4D97-AF65-F5344CB8AC3E}">
        <p14:creationId xmlns:p14="http://schemas.microsoft.com/office/powerpoint/2010/main" val="804505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E0198C-4F64-BBBF-BB7C-765C01F16D35}"/>
              </a:ext>
            </a:extLst>
          </p:cNvPr>
          <p:cNvPicPr>
            <a:picLocks noChangeAspect="1"/>
          </p:cNvPicPr>
          <p:nvPr/>
        </p:nvPicPr>
        <p:blipFill>
          <a:blip r:embed="rId2"/>
          <a:stretch>
            <a:fillRect/>
          </a:stretch>
        </p:blipFill>
        <p:spPr>
          <a:xfrm>
            <a:off x="1304692" y="915794"/>
            <a:ext cx="5687122" cy="3199006"/>
          </a:xfrm>
          <a:prstGeom prst="rect">
            <a:avLst/>
          </a:prstGeom>
        </p:spPr>
      </p:pic>
      <p:pic>
        <p:nvPicPr>
          <p:cNvPr id="5" name="Picture 4">
            <a:extLst>
              <a:ext uri="{FF2B5EF4-FFF2-40B4-BE49-F238E27FC236}">
                <a16:creationId xmlns:a16="http://schemas.microsoft.com/office/drawing/2014/main" id="{6322B105-580D-27B2-07E7-A783A7FA2F08}"/>
              </a:ext>
            </a:extLst>
          </p:cNvPr>
          <p:cNvPicPr>
            <a:picLocks noChangeAspect="1"/>
          </p:cNvPicPr>
          <p:nvPr/>
        </p:nvPicPr>
        <p:blipFill>
          <a:blip r:embed="rId3"/>
          <a:stretch>
            <a:fillRect/>
          </a:stretch>
        </p:blipFill>
        <p:spPr>
          <a:xfrm>
            <a:off x="7538224" y="915794"/>
            <a:ext cx="5787484" cy="3199006"/>
          </a:xfrm>
          <a:prstGeom prst="rect">
            <a:avLst/>
          </a:prstGeom>
        </p:spPr>
      </p:pic>
      <p:pic>
        <p:nvPicPr>
          <p:cNvPr id="7" name="Picture 6">
            <a:extLst>
              <a:ext uri="{FF2B5EF4-FFF2-40B4-BE49-F238E27FC236}">
                <a16:creationId xmlns:a16="http://schemas.microsoft.com/office/drawing/2014/main" id="{6F69BAF4-5923-F3DF-7A61-C814D89D25A5}"/>
              </a:ext>
            </a:extLst>
          </p:cNvPr>
          <p:cNvPicPr>
            <a:picLocks noChangeAspect="1"/>
          </p:cNvPicPr>
          <p:nvPr/>
        </p:nvPicPr>
        <p:blipFill>
          <a:blip r:embed="rId4"/>
          <a:stretch>
            <a:fillRect/>
          </a:stretch>
        </p:blipFill>
        <p:spPr>
          <a:xfrm>
            <a:off x="1304691" y="4438184"/>
            <a:ext cx="5687121" cy="2710443"/>
          </a:xfrm>
          <a:prstGeom prst="rect">
            <a:avLst/>
          </a:prstGeom>
        </p:spPr>
      </p:pic>
      <p:pic>
        <p:nvPicPr>
          <p:cNvPr id="9" name="Picture 8">
            <a:extLst>
              <a:ext uri="{FF2B5EF4-FFF2-40B4-BE49-F238E27FC236}">
                <a16:creationId xmlns:a16="http://schemas.microsoft.com/office/drawing/2014/main" id="{108644C8-E036-FB6A-E29D-7DE50B6D587E}"/>
              </a:ext>
            </a:extLst>
          </p:cNvPr>
          <p:cNvPicPr>
            <a:picLocks noChangeAspect="1"/>
          </p:cNvPicPr>
          <p:nvPr/>
        </p:nvPicPr>
        <p:blipFill>
          <a:blip r:embed="rId5"/>
          <a:stretch>
            <a:fillRect/>
          </a:stretch>
        </p:blipFill>
        <p:spPr>
          <a:xfrm>
            <a:off x="7538224" y="4438184"/>
            <a:ext cx="5787484" cy="2710443"/>
          </a:xfrm>
          <a:prstGeom prst="rect">
            <a:avLst/>
          </a:prstGeom>
        </p:spPr>
      </p:pic>
    </p:spTree>
    <p:extLst>
      <p:ext uri="{BB962C8B-B14F-4D97-AF65-F5344CB8AC3E}">
        <p14:creationId xmlns:p14="http://schemas.microsoft.com/office/powerpoint/2010/main" val="4100815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C83AF-F97D-D18F-6E4E-659047A4CFFD}"/>
              </a:ext>
            </a:extLst>
          </p:cNvPr>
          <p:cNvPicPr>
            <a:picLocks noChangeAspect="1"/>
          </p:cNvPicPr>
          <p:nvPr/>
        </p:nvPicPr>
        <p:blipFill>
          <a:blip r:embed="rId2"/>
          <a:stretch>
            <a:fillRect/>
          </a:stretch>
        </p:blipFill>
        <p:spPr>
          <a:xfrm>
            <a:off x="2486722" y="1527368"/>
            <a:ext cx="9199756" cy="5174863"/>
          </a:xfrm>
          <a:prstGeom prst="rect">
            <a:avLst/>
          </a:prstGeom>
        </p:spPr>
      </p:pic>
    </p:spTree>
    <p:extLst>
      <p:ext uri="{BB962C8B-B14F-4D97-AF65-F5344CB8AC3E}">
        <p14:creationId xmlns:p14="http://schemas.microsoft.com/office/powerpoint/2010/main" val="3990373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DA418-C356-A5E5-DC6C-8F893CA86F36}"/>
              </a:ext>
            </a:extLst>
          </p:cNvPr>
          <p:cNvPicPr>
            <a:picLocks noChangeAspect="1"/>
          </p:cNvPicPr>
          <p:nvPr/>
        </p:nvPicPr>
        <p:blipFill>
          <a:blip r:embed="rId2"/>
          <a:stretch>
            <a:fillRect/>
          </a:stretch>
        </p:blipFill>
        <p:spPr>
          <a:xfrm>
            <a:off x="1215481" y="2196791"/>
            <a:ext cx="5531005" cy="3111190"/>
          </a:xfrm>
          <a:prstGeom prst="rect">
            <a:avLst/>
          </a:prstGeom>
        </p:spPr>
      </p:pic>
      <p:pic>
        <p:nvPicPr>
          <p:cNvPr id="5" name="Picture 4">
            <a:extLst>
              <a:ext uri="{FF2B5EF4-FFF2-40B4-BE49-F238E27FC236}">
                <a16:creationId xmlns:a16="http://schemas.microsoft.com/office/drawing/2014/main" id="{D7440E5A-E451-D950-C98D-7400DA7A719B}"/>
              </a:ext>
            </a:extLst>
          </p:cNvPr>
          <p:cNvPicPr>
            <a:picLocks noChangeAspect="1"/>
          </p:cNvPicPr>
          <p:nvPr/>
        </p:nvPicPr>
        <p:blipFill>
          <a:blip r:embed="rId3"/>
          <a:stretch>
            <a:fillRect/>
          </a:stretch>
        </p:blipFill>
        <p:spPr>
          <a:xfrm>
            <a:off x="7315200" y="2071340"/>
            <a:ext cx="5754029" cy="3236641"/>
          </a:xfrm>
          <a:prstGeom prst="rect">
            <a:avLst/>
          </a:prstGeom>
        </p:spPr>
      </p:pic>
    </p:spTree>
    <p:extLst>
      <p:ext uri="{BB962C8B-B14F-4D97-AF65-F5344CB8AC3E}">
        <p14:creationId xmlns:p14="http://schemas.microsoft.com/office/powerpoint/2010/main" val="3431232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817948-43A6-FC6F-878D-06F205AFFC3A}"/>
              </a:ext>
            </a:extLst>
          </p:cNvPr>
          <p:cNvPicPr>
            <a:picLocks noChangeAspect="1"/>
          </p:cNvPicPr>
          <p:nvPr/>
        </p:nvPicPr>
        <p:blipFill>
          <a:blip r:embed="rId2"/>
          <a:stretch>
            <a:fillRect/>
          </a:stretch>
        </p:blipFill>
        <p:spPr>
          <a:xfrm>
            <a:off x="1393346" y="1217964"/>
            <a:ext cx="2520732" cy="5601625"/>
          </a:xfrm>
          <a:prstGeom prst="rect">
            <a:avLst/>
          </a:prstGeom>
        </p:spPr>
      </p:pic>
      <p:pic>
        <p:nvPicPr>
          <p:cNvPr id="5" name="Picture 4">
            <a:extLst>
              <a:ext uri="{FF2B5EF4-FFF2-40B4-BE49-F238E27FC236}">
                <a16:creationId xmlns:a16="http://schemas.microsoft.com/office/drawing/2014/main" id="{35C4808E-6414-C836-8EB0-D14D8F308687}"/>
              </a:ext>
            </a:extLst>
          </p:cNvPr>
          <p:cNvPicPr>
            <a:picLocks noChangeAspect="1"/>
          </p:cNvPicPr>
          <p:nvPr/>
        </p:nvPicPr>
        <p:blipFill>
          <a:blip r:embed="rId3"/>
          <a:stretch>
            <a:fillRect/>
          </a:stretch>
        </p:blipFill>
        <p:spPr>
          <a:xfrm>
            <a:off x="10386803" y="1217960"/>
            <a:ext cx="2776816" cy="5601629"/>
          </a:xfrm>
          <a:prstGeom prst="rect">
            <a:avLst/>
          </a:prstGeom>
        </p:spPr>
      </p:pic>
      <p:pic>
        <p:nvPicPr>
          <p:cNvPr id="9" name="Picture 8">
            <a:extLst>
              <a:ext uri="{FF2B5EF4-FFF2-40B4-BE49-F238E27FC236}">
                <a16:creationId xmlns:a16="http://schemas.microsoft.com/office/drawing/2014/main" id="{F7C5D9D8-76E6-E309-7541-34C7A4BB55C4}"/>
              </a:ext>
            </a:extLst>
          </p:cNvPr>
          <p:cNvPicPr>
            <a:picLocks noChangeAspect="1"/>
          </p:cNvPicPr>
          <p:nvPr/>
        </p:nvPicPr>
        <p:blipFill>
          <a:blip r:embed="rId4"/>
          <a:stretch>
            <a:fillRect/>
          </a:stretch>
        </p:blipFill>
        <p:spPr>
          <a:xfrm>
            <a:off x="4290153" y="1217960"/>
            <a:ext cx="2520733" cy="5601629"/>
          </a:xfrm>
          <a:prstGeom prst="rect">
            <a:avLst/>
          </a:prstGeom>
        </p:spPr>
      </p:pic>
      <p:pic>
        <p:nvPicPr>
          <p:cNvPr id="11" name="Picture 10">
            <a:extLst>
              <a:ext uri="{FF2B5EF4-FFF2-40B4-BE49-F238E27FC236}">
                <a16:creationId xmlns:a16="http://schemas.microsoft.com/office/drawing/2014/main" id="{4869AB56-D43C-E2E6-7A1A-8376305CC993}"/>
              </a:ext>
            </a:extLst>
          </p:cNvPr>
          <p:cNvPicPr>
            <a:picLocks noChangeAspect="1"/>
          </p:cNvPicPr>
          <p:nvPr/>
        </p:nvPicPr>
        <p:blipFill>
          <a:blip r:embed="rId5"/>
          <a:stretch>
            <a:fillRect/>
          </a:stretch>
        </p:blipFill>
        <p:spPr>
          <a:xfrm>
            <a:off x="7315200" y="1217961"/>
            <a:ext cx="2520733" cy="5601629"/>
          </a:xfrm>
          <a:prstGeom prst="rect">
            <a:avLst/>
          </a:prstGeom>
        </p:spPr>
      </p:pic>
    </p:spTree>
    <p:extLst>
      <p:ext uri="{BB962C8B-B14F-4D97-AF65-F5344CB8AC3E}">
        <p14:creationId xmlns:p14="http://schemas.microsoft.com/office/powerpoint/2010/main" val="2597875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318192" y="1495334"/>
            <a:ext cx="1994015"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Times New Roman" panose="02020603050405020304" pitchFamily="18" charset="0"/>
                <a:ea typeface="DM Sans Semi Bold" pitchFamily="34" charset="-122"/>
                <a:cs typeface="Times New Roman" panose="02020603050405020304" pitchFamily="18" charset="0"/>
              </a:rPr>
              <a:t>Results</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1232208" y="2167273"/>
            <a:ext cx="12165981" cy="4926871"/>
          </a:xfrm>
          <a:prstGeom prst="rect">
            <a:avLst/>
          </a:prstGeom>
          <a:noFill/>
          <a:ln/>
        </p:spPr>
        <p:txBody>
          <a:bodyPr wrap="square" lIns="0" tIns="0" rIns="0" bIns="0" rtlCol="0" anchor="t"/>
          <a:lstStyle/>
          <a:p>
            <a:pPr algn="just">
              <a:lnSpc>
                <a:spcPct val="150000"/>
              </a:lnSpc>
            </a:pPr>
            <a:endParaRPr lang="en-US" sz="1750" dirty="0">
              <a:latin typeface="Times New Roman" panose="02020603050405020304" pitchFamily="18" charset="0"/>
              <a:cs typeface="Times New Roman" panose="02020603050405020304" pitchFamily="18" charset="0"/>
            </a:endParaRPr>
          </a:p>
          <a:p>
            <a:pPr algn="just">
              <a:lnSpc>
                <a:spcPct val="150000"/>
              </a:lnSpc>
            </a:pPr>
            <a:r>
              <a:rPr lang="en-US" sz="1750" dirty="0">
                <a:latin typeface="Times New Roman" panose="02020603050405020304" pitchFamily="18" charset="0"/>
                <a:cs typeface="Times New Roman" panose="02020603050405020304" pitchFamily="18" charset="0"/>
              </a:rPr>
              <a:t>The GuardianSync system demonstrated outstanding performance during testing, particularly in its core functionalities. The facial recognition module achieved a high accuracy rate of 95%, ensuring precise and reliable identification of children during pickups and drop-offs. This level of accuracy significantly enhances security by minimizing the risk of unauthorized pickups.</a:t>
            </a:r>
          </a:p>
          <a:p>
            <a:pPr algn="just">
              <a:lnSpc>
                <a:spcPct val="150000"/>
              </a:lnSpc>
            </a:pPr>
            <a:endParaRPr lang="en-US" sz="1750" dirty="0">
              <a:latin typeface="Times New Roman" panose="02020603050405020304" pitchFamily="18" charset="0"/>
              <a:cs typeface="Times New Roman" panose="02020603050405020304" pitchFamily="18" charset="0"/>
            </a:endParaRPr>
          </a:p>
          <a:p>
            <a:pPr algn="just">
              <a:lnSpc>
                <a:spcPct val="150000"/>
              </a:lnSpc>
            </a:pPr>
            <a:r>
              <a:rPr lang="en-US" sz="1750" dirty="0">
                <a:latin typeface="Times New Roman" panose="02020603050405020304" pitchFamily="18" charset="0"/>
                <a:cs typeface="Times New Roman" panose="02020603050405020304" pitchFamily="18" charset="0"/>
              </a:rPr>
              <a:t>The real-time GPS tracking feature performed seamlessly, providing continuous updates with minimal latency. This allowed parents and administrators to monitor the exact location of vehicles throughout the journey, ensuring transparency and peace of mind. The integration of GPS data with the web portal enabled the display of live vehicle locations on an interactive map, offering a user-friendly and intuitive tracking experience.</a:t>
            </a:r>
          </a:p>
          <a:p>
            <a:pPr algn="just">
              <a:lnSpc>
                <a:spcPct val="150000"/>
              </a:lnSpc>
            </a:pPr>
            <a:endParaRPr lang="en-US" sz="1750" dirty="0">
              <a:latin typeface="Times New Roman" panose="02020603050405020304" pitchFamily="18" charset="0"/>
              <a:cs typeface="Times New Roman" panose="02020603050405020304" pitchFamily="18" charset="0"/>
            </a:endParaRPr>
          </a:p>
          <a:p>
            <a:pPr algn="just">
              <a:lnSpc>
                <a:spcPct val="150000"/>
              </a:lnSpc>
            </a:pPr>
            <a:r>
              <a:rPr lang="en-US" sz="1750" dirty="0">
                <a:latin typeface="Times New Roman" panose="02020603050405020304" pitchFamily="18" charset="0"/>
                <a:cs typeface="Times New Roman" panose="02020603050405020304" pitchFamily="18" charset="0"/>
              </a:rPr>
              <a:t>These results underscore the system's reliability and effectiveness in addressing key challenges related to child safety and real-time monitoring, making GuardianSync a robust solution for its intended purpose.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995FF-AFB9-B6DB-CC71-297F2F345F3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104C49F-A56C-D64D-8365-B73333DFE3F4}"/>
              </a:ext>
            </a:extLst>
          </p:cNvPr>
          <p:cNvSpPr/>
          <p:nvPr/>
        </p:nvSpPr>
        <p:spPr>
          <a:xfrm>
            <a:off x="4930315" y="1334332"/>
            <a:ext cx="4216367" cy="708779"/>
          </a:xfrm>
          <a:prstGeom prst="rect">
            <a:avLst/>
          </a:prstGeom>
          <a:noFill/>
          <a:ln/>
        </p:spPr>
        <p:txBody>
          <a:bodyPr wrap="none" lIns="0" tIns="0" rIns="0" bIns="0" rtlCol="0" anchor="t"/>
          <a:lstStyle/>
          <a:p>
            <a:pPr marL="0" indent="0" algn="ctr">
              <a:lnSpc>
                <a:spcPts val="5550"/>
              </a:lnSpc>
              <a:buNone/>
            </a:pPr>
            <a:r>
              <a:rPr lang="en-US" sz="4450" dirty="0">
                <a:latin typeface="Times New Roman" panose="02020603050405020304" pitchFamily="18" charset="0"/>
                <a:ea typeface="Inter Medium" panose="020B0604020202020204" charset="0"/>
                <a:cs typeface="Times New Roman" panose="02020603050405020304" pitchFamily="18" charset="0"/>
              </a:rPr>
              <a:t>FUTURE WORK</a:t>
            </a:r>
          </a:p>
        </p:txBody>
      </p:sp>
      <p:sp>
        <p:nvSpPr>
          <p:cNvPr id="3" name="Text 1">
            <a:extLst>
              <a:ext uri="{FF2B5EF4-FFF2-40B4-BE49-F238E27FC236}">
                <a16:creationId xmlns:a16="http://schemas.microsoft.com/office/drawing/2014/main" id="{4FC69917-FC08-69FE-FEE1-3CD375CA71A3}"/>
              </a:ext>
            </a:extLst>
          </p:cNvPr>
          <p:cNvSpPr/>
          <p:nvPr/>
        </p:nvSpPr>
        <p:spPr>
          <a:xfrm>
            <a:off x="793790" y="476404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a:extLst>
              <a:ext uri="{FF2B5EF4-FFF2-40B4-BE49-F238E27FC236}">
                <a16:creationId xmlns:a16="http://schemas.microsoft.com/office/drawing/2014/main" id="{468CBFF4-315C-1D0C-B7CE-D08B0C2B2E2F}"/>
              </a:ext>
            </a:extLst>
          </p:cNvPr>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Text 3">
            <a:extLst>
              <a:ext uri="{FF2B5EF4-FFF2-40B4-BE49-F238E27FC236}">
                <a16:creationId xmlns:a16="http://schemas.microsoft.com/office/drawing/2014/main" id="{11158349-7FE2-EC10-45DD-5A0FD023AFDF}"/>
              </a:ext>
            </a:extLst>
          </p:cNvPr>
          <p:cNvSpPr/>
          <p:nvPr/>
        </p:nvSpPr>
        <p:spPr>
          <a:xfrm>
            <a:off x="793790" y="358890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a:extLst>
              <a:ext uri="{FF2B5EF4-FFF2-40B4-BE49-F238E27FC236}">
                <a16:creationId xmlns:a16="http://schemas.microsoft.com/office/drawing/2014/main" id="{1A8D758A-2D2F-C05D-566D-5D51538BBB90}"/>
              </a:ext>
            </a:extLst>
          </p:cNvPr>
          <p:cNvSpPr/>
          <p:nvPr/>
        </p:nvSpPr>
        <p:spPr>
          <a:xfrm>
            <a:off x="4191079" y="8564137"/>
            <a:ext cx="9727422" cy="2261752"/>
          </a:xfrm>
          <a:prstGeom prst="rect">
            <a:avLst/>
          </a:prstGeom>
          <a:noFill/>
          <a:ln/>
        </p:spPr>
        <p:txBody>
          <a:bodyPr wrap="square" lIns="0" tIns="0" rIns="0" bIns="0" rtlCol="0" anchor="t"/>
          <a:lstStyle/>
          <a:p>
            <a:pPr marL="0" indent="0">
              <a:lnSpc>
                <a:spcPts val="2850"/>
              </a:lnSpc>
              <a:buNone/>
            </a:pPr>
            <a:endParaRPr lang="en-US" sz="1750" dirty="0">
              <a:latin typeface="Inter Medium" panose="020B0604020202020204" charset="0"/>
              <a:ea typeface="Inter Medium" panose="020B0604020202020204" charset="0"/>
            </a:endParaRPr>
          </a:p>
        </p:txBody>
      </p:sp>
      <p:sp>
        <p:nvSpPr>
          <p:cNvPr id="8" name="Rectangle 1">
            <a:extLst>
              <a:ext uri="{FF2B5EF4-FFF2-40B4-BE49-F238E27FC236}">
                <a16:creationId xmlns:a16="http://schemas.microsoft.com/office/drawing/2014/main" id="{A1DC2DBF-1D95-D220-CC6C-F849E3D43265}"/>
              </a:ext>
            </a:extLst>
          </p:cNvPr>
          <p:cNvSpPr>
            <a:spLocks noChangeArrowheads="1"/>
          </p:cNvSpPr>
          <p:nvPr/>
        </p:nvSpPr>
        <p:spPr bwMode="auto">
          <a:xfrm>
            <a:off x="1198438" y="2519780"/>
            <a:ext cx="12233523" cy="448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n-US" sz="1750" dirty="0">
                <a:latin typeface="Times New Roman" panose="02020603050405020304" pitchFamily="18" charset="0"/>
                <a:ea typeface="Inter Medium" panose="020B0604020202020204" charset="0"/>
                <a:cs typeface="Times New Roman" panose="02020603050405020304" pitchFamily="18" charset="0"/>
              </a:rPr>
              <a:t>The Future Enhancements of the GuardianSync system focus on improving performance, accuracy, and overall user experience through advanced technologies and optimizations.</a:t>
            </a:r>
          </a:p>
          <a:p>
            <a:pPr algn="just">
              <a:lnSpc>
                <a:spcPct val="150000"/>
              </a:lnSpc>
            </a:pPr>
            <a:endParaRPr lang="en-US" sz="1750" dirty="0">
              <a:latin typeface="Times New Roman" panose="02020603050405020304" pitchFamily="18" charset="0"/>
              <a:ea typeface="Inter Medium" panose="020B0604020202020204" charset="0"/>
              <a:cs typeface="Times New Roman" panose="02020603050405020304" pitchFamily="18" charset="0"/>
            </a:endParaRPr>
          </a:p>
          <a:p>
            <a:pPr algn="just">
              <a:lnSpc>
                <a:spcPct val="150000"/>
              </a:lnSpc>
            </a:pPr>
            <a:r>
              <a:rPr lang="en-US" sz="1750" dirty="0">
                <a:latin typeface="Times New Roman" panose="02020603050405020304" pitchFamily="18" charset="0"/>
                <a:ea typeface="Inter Medium" panose="020B0604020202020204" charset="0"/>
                <a:cs typeface="Times New Roman" panose="02020603050405020304" pitchFamily="18" charset="0"/>
              </a:rPr>
              <a:t>Enhanced Facial Recognition aims to address challenges caused by varied lighting conditions. By incorporating adaptive lighting adjustments and training the facial recognition model on more diverse datasets, the system will achieve higher accuracy and reliability, reducing false negatives in difficult environments.</a:t>
            </a:r>
          </a:p>
          <a:p>
            <a:pPr algn="just">
              <a:lnSpc>
                <a:spcPct val="150000"/>
              </a:lnSpc>
            </a:pPr>
            <a:endParaRPr lang="en-US" sz="1750" dirty="0">
              <a:latin typeface="Times New Roman" panose="02020603050405020304" pitchFamily="18" charset="0"/>
              <a:ea typeface="Inter Medium" panose="020B0604020202020204" charset="0"/>
              <a:cs typeface="Times New Roman" panose="02020603050405020304" pitchFamily="18" charset="0"/>
            </a:endParaRPr>
          </a:p>
          <a:p>
            <a:pPr algn="just">
              <a:lnSpc>
                <a:spcPct val="150000"/>
              </a:lnSpc>
            </a:pPr>
            <a:r>
              <a:rPr lang="en-US" sz="1750" dirty="0">
                <a:latin typeface="Times New Roman" panose="02020603050405020304" pitchFamily="18" charset="0"/>
                <a:ea typeface="Inter Medium" panose="020B0604020202020204" charset="0"/>
                <a:cs typeface="Times New Roman" panose="02020603050405020304" pitchFamily="18" charset="0"/>
              </a:rPr>
              <a:t>Geofencing Implementation will add a new layer of monitoring by triggering location-based alerts when vehicles enter or exit predefined zones, such as schools or homes. This feature enhances safety by providing parents and administrators with real-time notifications about the vehicle’s movement in critical areas.</a:t>
            </a: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750" u="none" strike="noStrike" cap="none" normalizeH="0" baseline="0" dirty="0">
              <a:ln>
                <a:noFill/>
              </a:ln>
              <a:solidFill>
                <a:schemeClr val="tx1"/>
              </a:solidFill>
              <a:effectLst/>
              <a:latin typeface="Times New Roman" panose="02020603050405020304" pitchFamily="18" charset="0"/>
              <a:ea typeface="Inter Medium" panose="020B0604020202020204" charset="0"/>
              <a:cs typeface="Times New Roman" panose="02020603050405020304" pitchFamily="18" charset="0"/>
            </a:endParaRPr>
          </a:p>
        </p:txBody>
      </p:sp>
    </p:spTree>
    <p:extLst>
      <p:ext uri="{BB962C8B-B14F-4D97-AF65-F5344CB8AC3E}">
        <p14:creationId xmlns:p14="http://schemas.microsoft.com/office/powerpoint/2010/main" val="2924545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5810810" y="2816304"/>
            <a:ext cx="3008776"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Times New Roman" panose="02020603050405020304" pitchFamily="18" charset="0"/>
                <a:ea typeface="Inter Medium" panose="020B0604020202020204" charset="0"/>
                <a:cs typeface="Times New Roman" panose="02020603050405020304" pitchFamily="18" charset="0"/>
              </a:rPr>
              <a:t>Thank You</a:t>
            </a:r>
            <a:endParaRPr lang="en-US" sz="4450" dirty="0">
              <a:latin typeface="Times New Roman" panose="02020603050405020304" pitchFamily="18" charset="0"/>
              <a:ea typeface="Inter Medium" panose="020B0604020202020204" charset="0"/>
              <a:cs typeface="Times New Roman" panose="02020603050405020304" pitchFamily="18" charset="0"/>
            </a:endParaRPr>
          </a:p>
        </p:txBody>
      </p:sp>
      <p:sp>
        <p:nvSpPr>
          <p:cNvPr id="4" name="Text 1"/>
          <p:cNvSpPr/>
          <p:nvPr/>
        </p:nvSpPr>
        <p:spPr>
          <a:xfrm>
            <a:off x="3145668" y="3949195"/>
            <a:ext cx="8339061" cy="1468637"/>
          </a:xfrm>
          <a:prstGeom prst="rect">
            <a:avLst/>
          </a:prstGeom>
          <a:noFill/>
          <a:ln/>
        </p:spPr>
        <p:txBody>
          <a:bodyPr wrap="square" lIns="0" tIns="0" rIns="0" bIns="0" rtlCol="0" anchor="t"/>
          <a:lstStyle/>
          <a:p>
            <a:pPr marL="0" indent="0" algn="just">
              <a:lnSpc>
                <a:spcPts val="2850"/>
              </a:lnSpc>
              <a:buNone/>
            </a:pPr>
            <a:r>
              <a:rPr lang="en-US" sz="1750" dirty="0">
                <a:latin typeface="Times New Roman" panose="02020603050405020304" pitchFamily="18" charset="0"/>
                <a:ea typeface="Inter Medium" pitchFamily="34" charset="-122"/>
                <a:cs typeface="Times New Roman" panose="02020603050405020304" pitchFamily="18" charset="0"/>
              </a:rPr>
              <a:t>GuardianSync offers real-time tracking, secure face recognition, and a user-friendly interface for parents concerned about their children's safety. </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70121" y="1595139"/>
            <a:ext cx="1603723"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Times New Roman" panose="02020603050405020304" pitchFamily="18" charset="0"/>
                <a:ea typeface="Inter Medium" panose="020B0604020202020204" charset="0"/>
                <a:cs typeface="Times New Roman" panose="02020603050405020304" pitchFamily="18" charset="0"/>
              </a:rPr>
              <a:t>Index</a:t>
            </a:r>
            <a:endParaRPr lang="en-US" sz="4450" dirty="0">
              <a:latin typeface="Times New Roman" panose="02020603050405020304" pitchFamily="18" charset="0"/>
              <a:ea typeface="Inter Medium" panose="020B0604020202020204" charset="0"/>
              <a:cs typeface="Times New Roman" panose="02020603050405020304" pitchFamily="18" charset="0"/>
            </a:endParaRPr>
          </a:p>
        </p:txBody>
      </p:sp>
      <p:sp>
        <p:nvSpPr>
          <p:cNvPr id="3" name="Text 1"/>
          <p:cNvSpPr/>
          <p:nvPr/>
        </p:nvSpPr>
        <p:spPr>
          <a:xfrm>
            <a:off x="1365171" y="3093678"/>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q"/>
            </a:pPr>
            <a:r>
              <a:rPr lang="en-US" sz="2200" dirty="0">
                <a:solidFill>
                  <a:srgbClr val="030303"/>
                </a:solidFill>
                <a:latin typeface="Times New Roman" panose="02020603050405020304" pitchFamily="18" charset="0"/>
                <a:ea typeface="DM Sans Semi Bold" pitchFamily="34" charset="-122"/>
                <a:cs typeface="Times New Roman" panose="02020603050405020304" pitchFamily="18" charset="0"/>
              </a:rPr>
              <a:t>Introduction</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1365171" y="5570877"/>
            <a:ext cx="2845594" cy="725805"/>
          </a:xfrm>
          <a:prstGeom prst="rect">
            <a:avLst/>
          </a:prstGeom>
          <a:noFill/>
          <a:ln/>
        </p:spPr>
        <p:txBody>
          <a:bodyPr wrap="square" lIns="0" tIns="0" rIns="0" bIns="0" rtlCol="0" anchor="t"/>
          <a:lstStyle/>
          <a:p>
            <a:pPr marL="342900" indent="-342900">
              <a:lnSpc>
                <a:spcPts val="2850"/>
              </a:lnSpc>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Result</a:t>
            </a:r>
          </a:p>
        </p:txBody>
      </p:sp>
      <p:sp>
        <p:nvSpPr>
          <p:cNvPr id="5" name="Text 3"/>
          <p:cNvSpPr/>
          <p:nvPr/>
        </p:nvSpPr>
        <p:spPr>
          <a:xfrm>
            <a:off x="1365168" y="3713491"/>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q"/>
            </a:pPr>
            <a:r>
              <a:rPr lang="en-US" sz="2200" dirty="0">
                <a:solidFill>
                  <a:srgbClr val="030303"/>
                </a:solidFill>
                <a:latin typeface="Times New Roman" panose="02020603050405020304" pitchFamily="18" charset="0"/>
                <a:ea typeface="DM Sans Semi Bold" pitchFamily="34" charset="-122"/>
                <a:cs typeface="Times New Roman" panose="02020603050405020304" pitchFamily="18" charset="0"/>
              </a:rPr>
              <a:t>Existing Solutions</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1365171" y="6190690"/>
            <a:ext cx="2845594" cy="725805"/>
          </a:xfrm>
          <a:prstGeom prst="rect">
            <a:avLst/>
          </a:prstGeom>
          <a:noFill/>
          <a:ln/>
        </p:spPr>
        <p:txBody>
          <a:bodyPr wrap="square" lIns="0" tIns="0" rIns="0" bIns="0" rtlCol="0" anchor="t"/>
          <a:lstStyle/>
          <a:p>
            <a:pPr marL="342900" indent="-342900">
              <a:lnSpc>
                <a:spcPts val="2850"/>
              </a:lnSpc>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Reference</a:t>
            </a:r>
          </a:p>
        </p:txBody>
      </p:sp>
      <p:sp>
        <p:nvSpPr>
          <p:cNvPr id="7" name="Text 5"/>
          <p:cNvSpPr/>
          <p:nvPr/>
        </p:nvSpPr>
        <p:spPr>
          <a:xfrm>
            <a:off x="1365171" y="4348420"/>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q"/>
            </a:pPr>
            <a:r>
              <a:rPr lang="en-US" sz="2200" dirty="0">
                <a:solidFill>
                  <a:srgbClr val="030303"/>
                </a:solidFill>
                <a:latin typeface="Times New Roman" panose="02020603050405020304" pitchFamily="18" charset="0"/>
                <a:ea typeface="DM Sans Semi Bold" pitchFamily="34" charset="-122"/>
                <a:cs typeface="Times New Roman" panose="02020603050405020304" pitchFamily="18" charset="0"/>
              </a:rPr>
              <a:t>Methodology</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7607022" y="4578310"/>
            <a:ext cx="2845594" cy="725805"/>
          </a:xfrm>
          <a:prstGeom prst="rect">
            <a:avLst/>
          </a:prstGeom>
          <a:noFill/>
          <a:ln/>
        </p:spPr>
        <p:txBody>
          <a:bodyPr wrap="square" lIns="0" tIns="0" rIns="0" bIns="0" rtlCol="0" anchor="t"/>
          <a:lstStyle/>
          <a:p>
            <a:pPr marL="0" indent="0">
              <a:lnSpc>
                <a:spcPts val="2850"/>
              </a:lnSpc>
              <a:buNone/>
            </a:pPr>
            <a:endParaRPr lang="en-US" sz="1750" dirty="0"/>
          </a:p>
        </p:txBody>
      </p:sp>
      <p:sp>
        <p:nvSpPr>
          <p:cNvPr id="9" name="Text 7"/>
          <p:cNvSpPr/>
          <p:nvPr/>
        </p:nvSpPr>
        <p:spPr>
          <a:xfrm>
            <a:off x="1365169" y="4935948"/>
            <a:ext cx="2835235" cy="354330"/>
          </a:xfrm>
          <a:prstGeom prst="rect">
            <a:avLst/>
          </a:prstGeom>
          <a:noFill/>
          <a:ln/>
        </p:spPr>
        <p:txBody>
          <a:bodyPr wrap="none" lIns="0" tIns="0" rIns="0" bIns="0" rtlCol="0" anchor="t"/>
          <a:lstStyle/>
          <a:p>
            <a:pPr marL="342900" indent="-342900">
              <a:lnSpc>
                <a:spcPts val="2750"/>
              </a:lnSpc>
              <a:buFont typeface="Wingdings" panose="05000000000000000000" pitchFamily="2" charset="2"/>
              <a:buChar char="q"/>
            </a:pPr>
            <a:r>
              <a:rPr lang="en-US" sz="2200" dirty="0">
                <a:solidFill>
                  <a:srgbClr val="030303"/>
                </a:solidFill>
                <a:latin typeface="Times New Roman" panose="02020603050405020304" pitchFamily="18" charset="0"/>
                <a:ea typeface="DM Sans Semi Bold" pitchFamily="34" charset="-122"/>
                <a:cs typeface="Times New Roman" panose="02020603050405020304" pitchFamily="18" charset="0"/>
              </a:rPr>
              <a:t>Modules</a:t>
            </a:r>
            <a:endParaRPr lang="en-US" sz="2200" dirty="0">
              <a:latin typeface="Times New Roman" panose="02020603050405020304" pitchFamily="18" charset="0"/>
              <a:cs typeface="Times New Roman" panose="02020603050405020304" pitchFamily="18" charset="0"/>
            </a:endParaRPr>
          </a:p>
        </p:txBody>
      </p:sp>
      <p:sp>
        <p:nvSpPr>
          <p:cNvPr id="10" name="Text 8"/>
          <p:cNvSpPr/>
          <p:nvPr/>
        </p:nvSpPr>
        <p:spPr>
          <a:xfrm>
            <a:off x="11013638" y="4578310"/>
            <a:ext cx="2845594" cy="725805"/>
          </a:xfrm>
          <a:prstGeom prst="rect">
            <a:avLst/>
          </a:prstGeom>
          <a:noFill/>
          <a:ln/>
        </p:spPr>
        <p:txBody>
          <a:bodyPr wrap="square" lIns="0" tIns="0" rIns="0" bIns="0" rtlCol="0" anchor="t"/>
          <a:lstStyle/>
          <a:p>
            <a:pPr marL="0" indent="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790" y="2044532"/>
            <a:ext cx="5799726" cy="708779"/>
          </a:xfrm>
          <a:prstGeom prst="rect">
            <a:avLst/>
          </a:prstGeom>
          <a:noFill/>
          <a:ln/>
        </p:spPr>
        <p:txBody>
          <a:bodyPr wrap="none" lIns="0" tIns="0" rIns="0" bIns="0" rtlCol="0" anchor="t"/>
          <a:lstStyle/>
          <a:p>
            <a:pPr marL="0" indent="0" algn="ctr">
              <a:lnSpc>
                <a:spcPts val="5550"/>
              </a:lnSpc>
              <a:buNone/>
            </a:pPr>
            <a:r>
              <a:rPr lang="en-US" sz="4450" dirty="0">
                <a:solidFill>
                  <a:srgbClr val="030303"/>
                </a:solidFill>
                <a:latin typeface="Times New Roman" panose="02020603050405020304" pitchFamily="18" charset="0"/>
                <a:ea typeface="DM Sans Semi Bold" pitchFamily="34" charset="-122"/>
                <a:cs typeface="Times New Roman" panose="02020603050405020304" pitchFamily="18" charset="0"/>
              </a:rPr>
              <a:t>                                                 Introduction</a:t>
            </a:r>
            <a:endParaRPr lang="en-US" sz="44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3"/>
          <a:stretch>
            <a:fillRect/>
          </a:stretch>
        </p:blipFill>
        <p:spPr>
          <a:xfrm>
            <a:off x="2570678" y="3831312"/>
            <a:ext cx="566976" cy="566976"/>
          </a:xfrm>
          <a:prstGeom prst="rect">
            <a:avLst/>
          </a:prstGeom>
        </p:spPr>
      </p:pic>
      <p:sp>
        <p:nvSpPr>
          <p:cNvPr id="5" name="Text 1"/>
          <p:cNvSpPr/>
          <p:nvPr/>
        </p:nvSpPr>
        <p:spPr>
          <a:xfrm>
            <a:off x="1436548" y="4513888"/>
            <a:ext cx="2835235" cy="354330"/>
          </a:xfrm>
          <a:prstGeom prst="rect">
            <a:avLst/>
          </a:prstGeom>
          <a:noFill/>
          <a:ln/>
        </p:spPr>
        <p:txBody>
          <a:bodyPr wrap="none" lIns="0" tIns="0" rIns="0" bIns="0" rtlCol="0" anchor="t"/>
          <a:lstStyle/>
          <a:p>
            <a:pPr marL="0" indent="0" algn="ctr">
              <a:lnSpc>
                <a:spcPts val="2750"/>
              </a:lnSpc>
              <a:buNone/>
            </a:pPr>
            <a:r>
              <a:rPr lang="en-US" sz="2200" dirty="0">
                <a:latin typeface="Times New Roman" panose="02020603050405020304" pitchFamily="18" charset="0"/>
                <a:ea typeface="DM Sans Semi Bold" pitchFamily="34" charset="-122"/>
                <a:cs typeface="Times New Roman" panose="02020603050405020304" pitchFamily="18" charset="0"/>
              </a:rPr>
              <a:t>Child Safety</a:t>
            </a:r>
            <a:endParaRPr lang="en-US" sz="2200" dirty="0">
              <a:latin typeface="Times New Roman" panose="02020603050405020304" pitchFamily="18" charset="0"/>
              <a:cs typeface="Times New Roman" panose="02020603050405020304" pitchFamily="18" charset="0"/>
            </a:endParaRPr>
          </a:p>
        </p:txBody>
      </p:sp>
      <p:sp>
        <p:nvSpPr>
          <p:cNvPr id="6" name="Text 2"/>
          <p:cNvSpPr/>
          <p:nvPr/>
        </p:nvSpPr>
        <p:spPr>
          <a:xfrm>
            <a:off x="914839" y="4972407"/>
            <a:ext cx="4120872" cy="725805"/>
          </a:xfrm>
          <a:prstGeom prst="rect">
            <a:avLst/>
          </a:prstGeom>
          <a:noFill/>
          <a:ln/>
        </p:spPr>
        <p:txBody>
          <a:bodyPr wrap="square" lIns="0" tIns="0" rIns="0" bIns="0" rtlCol="0" anchor="t"/>
          <a:lstStyle/>
          <a:p>
            <a:pPr marL="0" indent="0" algn="ctr">
              <a:lnSpc>
                <a:spcPts val="2850"/>
              </a:lnSpc>
              <a:buNone/>
            </a:pPr>
            <a:r>
              <a:rPr lang="en-US" sz="1750" dirty="0">
                <a:latin typeface="Times New Roman" panose="02020603050405020304" pitchFamily="18" charset="0"/>
                <a:ea typeface="Inter Medium" pitchFamily="34" charset="-122"/>
                <a:cs typeface="Times New Roman" panose="02020603050405020304" pitchFamily="18" charset="0"/>
              </a:rPr>
              <a:t>GuardianSync prioritizes the safety and well-being of children.</a:t>
            </a:r>
            <a:endParaRPr lang="en-US" sz="175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4"/>
          <a:stretch>
            <a:fillRect/>
          </a:stretch>
        </p:blipFill>
        <p:spPr>
          <a:xfrm>
            <a:off x="6748164" y="3831312"/>
            <a:ext cx="566976" cy="566976"/>
          </a:xfrm>
          <a:prstGeom prst="rect">
            <a:avLst/>
          </a:prstGeom>
        </p:spPr>
      </p:pic>
      <p:sp>
        <p:nvSpPr>
          <p:cNvPr id="8" name="Text 3"/>
          <p:cNvSpPr/>
          <p:nvPr/>
        </p:nvSpPr>
        <p:spPr>
          <a:xfrm>
            <a:off x="5836999" y="4513888"/>
            <a:ext cx="2835235" cy="354330"/>
          </a:xfrm>
          <a:prstGeom prst="rect">
            <a:avLst/>
          </a:prstGeom>
          <a:noFill/>
          <a:ln/>
        </p:spPr>
        <p:txBody>
          <a:bodyPr wrap="none" lIns="0" tIns="0" rIns="0" bIns="0" rtlCol="0" anchor="t"/>
          <a:lstStyle/>
          <a:p>
            <a:pPr marL="0" indent="0" algn="ctr">
              <a:lnSpc>
                <a:spcPts val="2750"/>
              </a:lnSpc>
              <a:buNone/>
            </a:pPr>
            <a:r>
              <a:rPr lang="en-US" sz="2200" dirty="0">
                <a:latin typeface="Times New Roman" panose="02020603050405020304" pitchFamily="18" charset="0"/>
                <a:ea typeface="DM Sans Semi Bold" pitchFamily="34" charset="-122"/>
                <a:cs typeface="Times New Roman" panose="02020603050405020304" pitchFamily="18" charset="0"/>
              </a:rPr>
              <a:t>Real-Time Tracking</a:t>
            </a:r>
            <a:endParaRPr lang="en-US" sz="2200" dirty="0">
              <a:latin typeface="Times New Roman" panose="02020603050405020304" pitchFamily="18" charset="0"/>
              <a:cs typeface="Times New Roman" panose="02020603050405020304" pitchFamily="18" charset="0"/>
            </a:endParaRPr>
          </a:p>
        </p:txBody>
      </p:sp>
      <p:sp>
        <p:nvSpPr>
          <p:cNvPr id="9" name="Text 4"/>
          <p:cNvSpPr/>
          <p:nvPr/>
        </p:nvSpPr>
        <p:spPr>
          <a:xfrm>
            <a:off x="5194180" y="4972406"/>
            <a:ext cx="4120872" cy="725805"/>
          </a:xfrm>
          <a:prstGeom prst="rect">
            <a:avLst/>
          </a:prstGeom>
          <a:noFill/>
          <a:ln/>
        </p:spPr>
        <p:txBody>
          <a:bodyPr wrap="square" lIns="0" tIns="0" rIns="0" bIns="0" rtlCol="0" anchor="t"/>
          <a:lstStyle/>
          <a:p>
            <a:pPr marL="0" indent="0" algn="ctr">
              <a:lnSpc>
                <a:spcPts val="2850"/>
              </a:lnSpc>
              <a:buNone/>
            </a:pPr>
            <a:r>
              <a:rPr lang="en-US" sz="1750" dirty="0">
                <a:latin typeface="Times New Roman" panose="02020603050405020304" pitchFamily="18" charset="0"/>
                <a:ea typeface="Inter Medium" pitchFamily="34" charset="-122"/>
                <a:cs typeface="Times New Roman" panose="02020603050405020304" pitchFamily="18" charset="0"/>
              </a:rPr>
              <a:t>Parents can track their children's locations in real-time.</a:t>
            </a:r>
            <a:endParaRPr lang="en-US" sz="175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5"/>
          <a:stretch>
            <a:fillRect/>
          </a:stretch>
        </p:blipFill>
        <p:spPr>
          <a:xfrm>
            <a:off x="11314207" y="3831312"/>
            <a:ext cx="566976" cy="566976"/>
          </a:xfrm>
          <a:prstGeom prst="rect">
            <a:avLst/>
          </a:prstGeom>
        </p:spPr>
      </p:pic>
      <p:sp>
        <p:nvSpPr>
          <p:cNvPr id="11" name="Text 5"/>
          <p:cNvSpPr/>
          <p:nvPr/>
        </p:nvSpPr>
        <p:spPr>
          <a:xfrm>
            <a:off x="10237450" y="4577892"/>
            <a:ext cx="2835235" cy="354330"/>
          </a:xfrm>
          <a:prstGeom prst="rect">
            <a:avLst/>
          </a:prstGeom>
          <a:noFill/>
          <a:ln/>
        </p:spPr>
        <p:txBody>
          <a:bodyPr wrap="none" lIns="0" tIns="0" rIns="0" bIns="0" rtlCol="0" anchor="t"/>
          <a:lstStyle/>
          <a:p>
            <a:pPr marL="0" indent="0" algn="ctr">
              <a:lnSpc>
                <a:spcPts val="2750"/>
              </a:lnSpc>
              <a:buNone/>
            </a:pPr>
            <a:r>
              <a:rPr lang="en-US" sz="2200" dirty="0">
                <a:latin typeface="Times New Roman" panose="02020603050405020304" pitchFamily="18" charset="0"/>
                <a:ea typeface="DM Sans Semi Bold" pitchFamily="34" charset="-122"/>
                <a:cs typeface="Times New Roman" panose="02020603050405020304" pitchFamily="18" charset="0"/>
              </a:rPr>
              <a:t>Face Recognition</a:t>
            </a:r>
            <a:endParaRPr lang="en-US" sz="2200" dirty="0">
              <a:latin typeface="Times New Roman" panose="02020603050405020304" pitchFamily="18" charset="0"/>
              <a:cs typeface="Times New Roman" panose="02020603050405020304" pitchFamily="18" charset="0"/>
            </a:endParaRPr>
          </a:p>
        </p:txBody>
      </p:sp>
      <p:sp>
        <p:nvSpPr>
          <p:cNvPr id="12" name="Text 6"/>
          <p:cNvSpPr/>
          <p:nvPr/>
        </p:nvSpPr>
        <p:spPr>
          <a:xfrm>
            <a:off x="9594690" y="4974544"/>
            <a:ext cx="4120753" cy="725805"/>
          </a:xfrm>
          <a:prstGeom prst="rect">
            <a:avLst/>
          </a:prstGeom>
          <a:noFill/>
          <a:ln/>
        </p:spPr>
        <p:txBody>
          <a:bodyPr wrap="square" lIns="0" tIns="0" rIns="0" bIns="0" rtlCol="0" anchor="t"/>
          <a:lstStyle/>
          <a:p>
            <a:pPr marL="0" indent="0" algn="ctr">
              <a:lnSpc>
                <a:spcPts val="2850"/>
              </a:lnSpc>
              <a:buNone/>
            </a:pPr>
            <a:r>
              <a:rPr lang="en-US" sz="1750" dirty="0">
                <a:latin typeface="Times New Roman" panose="02020603050405020304" pitchFamily="18" charset="0"/>
                <a:ea typeface="Inter Medium" pitchFamily="34" charset="-122"/>
                <a:cs typeface="Times New Roman" panose="02020603050405020304" pitchFamily="18" charset="0"/>
              </a:rPr>
              <a:t>Provides an additional layer of security and verification.</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3880777" y="1797654"/>
            <a:ext cx="6645701"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Times New Roman" panose="02020603050405020304" pitchFamily="18" charset="0"/>
                <a:ea typeface="DM Sans Semi Bold" pitchFamily="34" charset="-122"/>
                <a:cs typeface="Times New Roman" panose="02020603050405020304" pitchFamily="18" charset="0"/>
              </a:rPr>
              <a:t>Survey of Existing Solutions</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905143" y="3588901"/>
            <a:ext cx="4086899" cy="1942104"/>
          </a:xfrm>
          <a:prstGeom prst="roundRect">
            <a:avLst>
              <a:gd name="adj" fmla="val 1674"/>
            </a:avLst>
          </a:prstGeom>
          <a:solidFill>
            <a:srgbClr val="F2EEEE"/>
          </a:solidFill>
          <a:ln/>
        </p:spPr>
      </p:sp>
      <p:sp>
        <p:nvSpPr>
          <p:cNvPr id="5" name="Text 2"/>
          <p:cNvSpPr/>
          <p:nvPr/>
        </p:nvSpPr>
        <p:spPr>
          <a:xfrm>
            <a:off x="1118047" y="3815715"/>
            <a:ext cx="3324820" cy="354330"/>
          </a:xfrm>
          <a:prstGeom prst="rect">
            <a:avLst/>
          </a:prstGeom>
          <a:noFill/>
          <a:ln/>
        </p:spPr>
        <p:txBody>
          <a:bodyPr wrap="none" lIns="0" tIns="0" rIns="0" bIns="0" rtlCol="0" anchor="t"/>
          <a:lstStyle/>
          <a:p>
            <a:pPr marL="0" indent="0">
              <a:lnSpc>
                <a:spcPts val="2750"/>
              </a:lnSpc>
              <a:buNone/>
            </a:pPr>
            <a:r>
              <a:rPr lang="en-US" sz="2200" dirty="0">
                <a:solidFill>
                  <a:srgbClr val="464646"/>
                </a:solidFill>
                <a:latin typeface="Times New Roman" panose="02020603050405020304" pitchFamily="18" charset="0"/>
                <a:ea typeface="DM Sans Semi Bold" pitchFamily="34" charset="-122"/>
                <a:cs typeface="Times New Roman" panose="02020603050405020304" pitchFamily="18" charset="0"/>
              </a:rPr>
              <a:t>Traditional GPS Trackers</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1077227" y="4306133"/>
            <a:ext cx="3742730" cy="72580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Times New Roman" panose="02020603050405020304" pitchFamily="18" charset="0"/>
                <a:ea typeface="Inter Medium" pitchFamily="34" charset="-122"/>
                <a:cs typeface="Times New Roman" panose="02020603050405020304" pitchFamily="18" charset="0"/>
              </a:rPr>
              <a:t>Limited features, bulky design, and potential for malfunction.</a:t>
            </a:r>
            <a:endParaRPr lang="en-US" sz="1750" dirty="0">
              <a:latin typeface="Times New Roman" panose="02020603050405020304" pitchFamily="18" charset="0"/>
              <a:cs typeface="Times New Roman" panose="02020603050405020304" pitchFamily="18" charset="0"/>
            </a:endParaRPr>
          </a:p>
        </p:txBody>
      </p:sp>
      <p:sp>
        <p:nvSpPr>
          <p:cNvPr id="7" name="Shape 4"/>
          <p:cNvSpPr/>
          <p:nvPr/>
        </p:nvSpPr>
        <p:spPr>
          <a:xfrm>
            <a:off x="5105450" y="3588901"/>
            <a:ext cx="4196358" cy="2032754"/>
          </a:xfrm>
          <a:prstGeom prst="roundRect">
            <a:avLst>
              <a:gd name="adj" fmla="val 1674"/>
            </a:avLst>
          </a:prstGeom>
          <a:solidFill>
            <a:srgbClr val="F2EEEE"/>
          </a:solidFill>
          <a:ln/>
        </p:spPr>
      </p:sp>
      <p:sp>
        <p:nvSpPr>
          <p:cNvPr id="8" name="Text 5"/>
          <p:cNvSpPr/>
          <p:nvPr/>
        </p:nvSpPr>
        <p:spPr>
          <a:xfrm>
            <a:off x="5786011" y="38065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64646"/>
                </a:solidFill>
                <a:latin typeface="Times New Roman" panose="02020603050405020304" pitchFamily="18" charset="0"/>
                <a:ea typeface="DM Sans Semi Bold" pitchFamily="34" charset="-122"/>
                <a:cs typeface="Times New Roman" panose="02020603050405020304" pitchFamily="18" charset="0"/>
              </a:rPr>
              <a:t>Wearable Devices</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5332263" y="4311832"/>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Times New Roman" panose="02020603050405020304" pitchFamily="18" charset="0"/>
                <a:ea typeface="Inter Medium" pitchFamily="34" charset="-122"/>
                <a:cs typeface="Times New Roman" panose="02020603050405020304" pitchFamily="18" charset="0"/>
              </a:rPr>
              <a:t>Can be easily removed or lost, and may not provide real-time information.</a:t>
            </a:r>
            <a:endParaRPr lang="en-US" sz="1750" dirty="0">
              <a:latin typeface="Times New Roman" panose="02020603050405020304" pitchFamily="18" charset="0"/>
              <a:cs typeface="Times New Roman" panose="02020603050405020304" pitchFamily="18" charset="0"/>
            </a:endParaRPr>
          </a:p>
        </p:txBody>
      </p:sp>
      <p:sp>
        <p:nvSpPr>
          <p:cNvPr id="10" name="Shape 7"/>
          <p:cNvSpPr/>
          <p:nvPr/>
        </p:nvSpPr>
        <p:spPr>
          <a:xfrm>
            <a:off x="9528621" y="3588901"/>
            <a:ext cx="4196358" cy="2032754"/>
          </a:xfrm>
          <a:prstGeom prst="roundRect">
            <a:avLst>
              <a:gd name="adj" fmla="val 1674"/>
            </a:avLst>
          </a:prstGeom>
          <a:solidFill>
            <a:srgbClr val="F2EEEE"/>
          </a:solidFill>
          <a:ln/>
        </p:spPr>
      </p:sp>
      <p:sp>
        <p:nvSpPr>
          <p:cNvPr id="11" name="Text 8"/>
          <p:cNvSpPr/>
          <p:nvPr/>
        </p:nvSpPr>
        <p:spPr>
          <a:xfrm>
            <a:off x="10209182" y="38065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64646"/>
                </a:solidFill>
                <a:latin typeface="Times New Roman" panose="02020603050405020304" pitchFamily="18" charset="0"/>
                <a:ea typeface="DM Sans Semi Bold" pitchFamily="34" charset="-122"/>
                <a:cs typeface="Times New Roman" panose="02020603050405020304" pitchFamily="18" charset="0"/>
              </a:rPr>
              <a:t>Mobile Apps</a:t>
            </a:r>
            <a:endParaRPr lang="en-US" sz="2200" dirty="0">
              <a:latin typeface="Times New Roman" panose="02020603050405020304" pitchFamily="18" charset="0"/>
              <a:cs typeface="Times New Roman" panose="02020603050405020304" pitchFamily="18" charset="0"/>
            </a:endParaRPr>
          </a:p>
        </p:txBody>
      </p:sp>
      <p:sp>
        <p:nvSpPr>
          <p:cNvPr id="12" name="Text 9"/>
          <p:cNvSpPr/>
          <p:nvPr/>
        </p:nvSpPr>
        <p:spPr>
          <a:xfrm>
            <a:off x="9810443" y="4306133"/>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Times New Roman" panose="02020603050405020304" pitchFamily="18" charset="0"/>
                <a:ea typeface="Inter Medium" pitchFamily="34" charset="-122"/>
                <a:cs typeface="Times New Roman" panose="02020603050405020304" pitchFamily="18" charset="0"/>
              </a:rPr>
              <a:t>Limited functionality, dependence and potential privacy concerns.</a:t>
            </a:r>
            <a:endParaRPr lang="en-US" sz="175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3B2DF0D-7B57-B984-577A-9356FD246393}"/>
              </a:ext>
            </a:extLst>
          </p:cNvPr>
          <p:cNvPicPr>
            <a:picLocks noChangeAspect="1"/>
          </p:cNvPicPr>
          <p:nvPr/>
        </p:nvPicPr>
        <p:blipFill>
          <a:blip r:embed="rId3"/>
          <a:stretch>
            <a:fillRect/>
          </a:stretch>
        </p:blipFill>
        <p:spPr>
          <a:xfrm>
            <a:off x="7461764" y="6837938"/>
            <a:ext cx="2066857" cy="5446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3150025" y="195315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Times New Roman" panose="02020603050405020304" pitchFamily="18" charset="0"/>
                <a:ea typeface="DM Sans Semi Bold" pitchFamily="34" charset="-122"/>
                <a:cs typeface="Times New Roman" panose="02020603050405020304" pitchFamily="18" charset="0"/>
              </a:rPr>
              <a:t>Methodology</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1442750" y="3258663"/>
            <a:ext cx="7377865" cy="3432067"/>
          </a:xfrm>
          <a:prstGeom prst="rect">
            <a:avLst/>
          </a:prstGeom>
          <a:noFill/>
          <a:ln/>
        </p:spPr>
        <p:txBody>
          <a:bodyPr wrap="square" lIns="0" tIns="0" rIns="0" bIns="0" rtlCol="0" anchor="t"/>
          <a:lstStyle/>
          <a:p>
            <a:pPr marL="0" indent="0" algn="just">
              <a:lnSpc>
                <a:spcPts val="2850"/>
              </a:lnSpc>
              <a:buNone/>
            </a:pPr>
            <a:r>
              <a:rPr lang="en-US" sz="1750" dirty="0">
                <a:latin typeface="Times New Roman" panose="02020603050405020304" pitchFamily="18" charset="0"/>
                <a:ea typeface="Inter Medium" pitchFamily="34" charset="-122"/>
                <a:cs typeface="Times New Roman" panose="02020603050405020304" pitchFamily="18" charset="0"/>
              </a:rPr>
              <a:t>GuardianSync leverages a comprehensive approach encompassing real-time GPS tracking, robust face recognition technology, and secure communication channels to enhance child safety.</a:t>
            </a:r>
          </a:p>
          <a:p>
            <a:pPr marL="0" indent="0" algn="just">
              <a:lnSpc>
                <a:spcPts val="2850"/>
              </a:lnSpc>
              <a:buNone/>
            </a:pPr>
            <a:endParaRPr lang="en-US" sz="1750" dirty="0">
              <a:latin typeface="Times New Roman" panose="02020603050405020304" pitchFamily="18" charset="0"/>
              <a:ea typeface="Inter Medium" pitchFamily="34" charset="-122"/>
              <a:cs typeface="Times New Roman" panose="02020603050405020304" pitchFamily="18" charset="0"/>
            </a:endParaRPr>
          </a:p>
          <a:p>
            <a:pPr marL="0" indent="0" algn="just">
              <a:lnSpc>
                <a:spcPts val="2850"/>
              </a:lnSpc>
              <a:buNone/>
            </a:pPr>
            <a:r>
              <a:rPr lang="en-US" sz="1750" dirty="0">
                <a:latin typeface="Times New Roman" panose="02020603050405020304" pitchFamily="18" charset="0"/>
                <a:ea typeface="Inter Medium" panose="020B0604020202020204" charset="0"/>
                <a:cs typeface="Times New Roman" panose="02020603050405020304" pitchFamily="18" charset="0"/>
              </a:rPr>
              <a:t>For child registration, administrators input essential details such as the child's name, class, and parent information. A high-resolution photograph is captured during registration, which serves as the reference image for facial recognition. This image is securely stored in the database and used to verify the child’s identity during pickups.</a:t>
            </a:r>
          </a:p>
        </p:txBody>
      </p:sp>
      <p:pic>
        <p:nvPicPr>
          <p:cNvPr id="5" name="Picture 4">
            <a:extLst>
              <a:ext uri="{FF2B5EF4-FFF2-40B4-BE49-F238E27FC236}">
                <a16:creationId xmlns:a16="http://schemas.microsoft.com/office/drawing/2014/main" id="{ABC89176-D366-C07C-3536-DF65A0FC92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3323" y="880946"/>
            <a:ext cx="4373467" cy="64565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458277" y="1615440"/>
            <a:ext cx="9791974"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Times New Roman" panose="02020603050405020304" pitchFamily="18" charset="0"/>
                <a:ea typeface="Inter Medium" panose="020B0604020202020204" charset="0"/>
                <a:cs typeface="Times New Roman" panose="02020603050405020304" pitchFamily="18" charset="0"/>
              </a:rPr>
              <a:t> Module: 1 </a:t>
            </a:r>
            <a:r>
              <a:rPr lang="en-IN" sz="4450" dirty="0">
                <a:latin typeface="Times New Roman" panose="02020603050405020304" pitchFamily="18" charset="0"/>
                <a:ea typeface="Inter Medium" panose="020B0604020202020204" charset="0"/>
                <a:cs typeface="Times New Roman" panose="02020603050405020304" pitchFamily="18" charset="0"/>
              </a:rPr>
              <a:t>Child Registration Module</a:t>
            </a:r>
            <a:endParaRPr lang="en-US" sz="4450" dirty="0">
              <a:latin typeface="Times New Roman" panose="02020603050405020304" pitchFamily="18" charset="0"/>
              <a:ea typeface="Inter Medium" panose="020B0604020202020204" charset="0"/>
              <a:cs typeface="Times New Roman" panose="02020603050405020304" pitchFamily="18" charset="0"/>
            </a:endParaRPr>
          </a:p>
        </p:txBody>
      </p:sp>
      <p:sp>
        <p:nvSpPr>
          <p:cNvPr id="3" name="Text 1"/>
          <p:cNvSpPr/>
          <p:nvPr/>
        </p:nvSpPr>
        <p:spPr>
          <a:xfrm>
            <a:off x="1288311" y="3406140"/>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p:cNvSpPr/>
          <p:nvPr/>
        </p:nvSpPr>
        <p:spPr>
          <a:xfrm>
            <a:off x="1444614" y="2947956"/>
            <a:ext cx="11741172" cy="3986514"/>
          </a:xfrm>
          <a:prstGeom prst="rect">
            <a:avLst/>
          </a:prstGeom>
          <a:noFill/>
          <a:ln/>
        </p:spPr>
        <p:txBody>
          <a:bodyPr wrap="square" lIns="0" tIns="0" rIns="0" bIns="0" rtlCol="0" anchor="t"/>
          <a:lstStyle/>
          <a:p>
            <a:pPr marL="0" indent="0" algn="just">
              <a:lnSpc>
                <a:spcPts val="2850"/>
              </a:lnSpc>
              <a:buNone/>
            </a:pPr>
            <a:endParaRPr lang="en-US" dirty="0">
              <a:latin typeface="Inter Medium" panose="020B0604020202020204" charset="0"/>
              <a:ea typeface="Inter Medium" panose="020B0604020202020204" charset="0"/>
            </a:endParaRPr>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0" name="Rectangle 3">
            <a:extLst>
              <a:ext uri="{FF2B5EF4-FFF2-40B4-BE49-F238E27FC236}">
                <a16:creationId xmlns:a16="http://schemas.microsoft.com/office/drawing/2014/main" id="{C140F630-A60A-E7A9-82FC-28B4762116B0}"/>
              </a:ext>
            </a:extLst>
          </p:cNvPr>
          <p:cNvSpPr>
            <a:spLocks noChangeArrowheads="1"/>
          </p:cNvSpPr>
          <p:nvPr/>
        </p:nvSpPr>
        <p:spPr bwMode="auto">
          <a:xfrm>
            <a:off x="1064976" y="2951990"/>
            <a:ext cx="12578575" cy="3679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n-US" sz="1750" dirty="0">
                <a:latin typeface="Times New Roman" panose="02020603050405020304" pitchFamily="18" charset="0"/>
                <a:cs typeface="Times New Roman" panose="02020603050405020304" pitchFamily="18" charset="0"/>
              </a:rPr>
              <a:t>The Child Registration Module provides a streamlined and secure process for enrolling children into the GuardianSync system. Administrators exclusively manage this module, ensuring all necessary details, such as the child's name, class, roll number, and parent’s contact information, are accurately recorded to create a comprehensive profile.</a:t>
            </a:r>
          </a:p>
          <a:p>
            <a:pPr algn="just">
              <a:lnSpc>
                <a:spcPct val="150000"/>
              </a:lnSpc>
            </a:pPr>
            <a:endParaRPr lang="en-US" sz="1750" dirty="0">
              <a:latin typeface="Times New Roman" panose="02020603050405020304" pitchFamily="18" charset="0"/>
              <a:cs typeface="Times New Roman" panose="02020603050405020304" pitchFamily="18" charset="0"/>
            </a:endParaRPr>
          </a:p>
          <a:p>
            <a:pPr algn="just">
              <a:lnSpc>
                <a:spcPct val="150000"/>
              </a:lnSpc>
            </a:pPr>
            <a:r>
              <a:rPr lang="en-US" sz="1750" dirty="0">
                <a:latin typeface="Times New Roman" panose="02020603050405020304" pitchFamily="18" charset="0"/>
                <a:cs typeface="Times New Roman" panose="02020603050405020304" pitchFamily="18" charset="0"/>
              </a:rPr>
              <a:t>A crucial aspect of this module is capturing a high-quality facial photograph during registration, which serves as the reference image for the facial recognition system. This photograph ensures that only authorized individuals can pick up or drop off the child. All collected data, including personal and biometric information, is securely stored in the database, providing a reliable foundation for the system’s identity verification processes.</a:t>
            </a:r>
          </a:p>
          <a:p>
            <a:pPr algn="just">
              <a:lnSpc>
                <a:spcPct val="150000"/>
              </a:lnSpc>
            </a:pPr>
            <a:endParaRPr kumimoji="0" lang="en-US" altLang="en-US" sz="1750" b="0" i="0" u="none" strike="noStrike" cap="none" normalizeH="0" baseline="0" dirty="0">
              <a:ln>
                <a:noFill/>
              </a:ln>
              <a:effectLst/>
              <a:latin typeface="Times New Roman" panose="02020603050405020304" pitchFamily="18" charset="0"/>
              <a:ea typeface="Inter Medium" panose="020B060402020202020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FBAD7-0FEB-D9FF-E01F-82336E6FF0F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C2CF8C2-7E7C-79B8-3F10-AB4F71D18AD6}"/>
              </a:ext>
            </a:extLst>
          </p:cNvPr>
          <p:cNvSpPr/>
          <p:nvPr/>
        </p:nvSpPr>
        <p:spPr>
          <a:xfrm>
            <a:off x="2327547" y="1782180"/>
            <a:ext cx="9421904"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Times New Roman" panose="02020603050405020304" pitchFamily="18" charset="0"/>
                <a:ea typeface="Inter Medium" panose="020B0604020202020204" charset="0"/>
                <a:cs typeface="Times New Roman" panose="02020603050405020304" pitchFamily="18" charset="0"/>
              </a:rPr>
              <a:t> Module: 2 </a:t>
            </a:r>
            <a:r>
              <a:rPr lang="en-IN" sz="4450" dirty="0">
                <a:latin typeface="Times New Roman" panose="02020603050405020304" pitchFamily="18" charset="0"/>
                <a:ea typeface="Inter Medium" panose="020B0604020202020204" charset="0"/>
                <a:cs typeface="Times New Roman" panose="02020603050405020304" pitchFamily="18" charset="0"/>
              </a:rPr>
              <a:t>Real-Time Location Tracking</a:t>
            </a:r>
            <a:endParaRPr lang="en-US" sz="4450" dirty="0">
              <a:latin typeface="Times New Roman" panose="02020603050405020304" pitchFamily="18" charset="0"/>
              <a:ea typeface="Inter Medium" panose="020B0604020202020204" charset="0"/>
              <a:cs typeface="Times New Roman" panose="02020603050405020304" pitchFamily="18" charset="0"/>
            </a:endParaRPr>
          </a:p>
        </p:txBody>
      </p:sp>
      <p:sp>
        <p:nvSpPr>
          <p:cNvPr id="3" name="Text 1">
            <a:extLst>
              <a:ext uri="{FF2B5EF4-FFF2-40B4-BE49-F238E27FC236}">
                <a16:creationId xmlns:a16="http://schemas.microsoft.com/office/drawing/2014/main" id="{82DB95B0-A45E-EE8C-7D84-D6AED3C7C837}"/>
              </a:ext>
            </a:extLst>
          </p:cNvPr>
          <p:cNvSpPr/>
          <p:nvPr/>
        </p:nvSpPr>
        <p:spPr>
          <a:xfrm>
            <a:off x="793790" y="476404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a:extLst>
              <a:ext uri="{FF2B5EF4-FFF2-40B4-BE49-F238E27FC236}">
                <a16:creationId xmlns:a16="http://schemas.microsoft.com/office/drawing/2014/main" id="{D45D0D7A-B71D-0065-A93C-DBD56292797D}"/>
              </a:ext>
            </a:extLst>
          </p:cNvPr>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Text 3">
            <a:extLst>
              <a:ext uri="{FF2B5EF4-FFF2-40B4-BE49-F238E27FC236}">
                <a16:creationId xmlns:a16="http://schemas.microsoft.com/office/drawing/2014/main" id="{0B3B3DBC-06BC-1E69-0C0C-63791102EE4D}"/>
              </a:ext>
            </a:extLst>
          </p:cNvPr>
          <p:cNvSpPr/>
          <p:nvPr/>
        </p:nvSpPr>
        <p:spPr>
          <a:xfrm>
            <a:off x="793790" y="358890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a:extLst>
              <a:ext uri="{FF2B5EF4-FFF2-40B4-BE49-F238E27FC236}">
                <a16:creationId xmlns:a16="http://schemas.microsoft.com/office/drawing/2014/main" id="{49566345-4E5E-5A56-FB9A-1095B4BFD605}"/>
              </a:ext>
            </a:extLst>
          </p:cNvPr>
          <p:cNvSpPr/>
          <p:nvPr/>
        </p:nvSpPr>
        <p:spPr>
          <a:xfrm>
            <a:off x="4191079" y="8564137"/>
            <a:ext cx="9727422" cy="2261752"/>
          </a:xfrm>
          <a:prstGeom prst="rect">
            <a:avLst/>
          </a:prstGeom>
          <a:noFill/>
          <a:ln/>
        </p:spPr>
        <p:txBody>
          <a:bodyPr wrap="square" lIns="0" tIns="0" rIns="0" bIns="0" rtlCol="0" anchor="t"/>
          <a:lstStyle/>
          <a:p>
            <a:pPr marL="0" indent="0">
              <a:lnSpc>
                <a:spcPts val="2850"/>
              </a:lnSpc>
              <a:buNone/>
            </a:pPr>
            <a:endParaRPr lang="en-US" sz="1750" dirty="0">
              <a:latin typeface="Inter Medium" panose="020B0604020202020204" charset="0"/>
              <a:ea typeface="Inter Medium" panose="020B0604020202020204" charset="0"/>
            </a:endParaRPr>
          </a:p>
        </p:txBody>
      </p:sp>
      <p:sp>
        <p:nvSpPr>
          <p:cNvPr id="7" name="Rectangle 1">
            <a:extLst>
              <a:ext uri="{FF2B5EF4-FFF2-40B4-BE49-F238E27FC236}">
                <a16:creationId xmlns:a16="http://schemas.microsoft.com/office/drawing/2014/main" id="{B2E00343-A50E-5832-DEE3-E52C0E7B5E07}"/>
              </a:ext>
            </a:extLst>
          </p:cNvPr>
          <p:cNvSpPr>
            <a:spLocks noChangeArrowheads="1"/>
          </p:cNvSpPr>
          <p:nvPr/>
        </p:nvSpPr>
        <p:spPr bwMode="auto">
          <a:xfrm>
            <a:off x="1571837" y="3126259"/>
            <a:ext cx="11486725" cy="327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n-US" sz="1750" dirty="0">
                <a:latin typeface="Times New Roman" panose="02020603050405020304" pitchFamily="18" charset="0"/>
                <a:ea typeface="Inter Medium" panose="020B0604020202020204" charset="0"/>
                <a:cs typeface="Times New Roman" panose="02020603050405020304" pitchFamily="18" charset="0"/>
              </a:rPr>
              <a:t>The Real-Time Location Tracking Module leverages GPS technology to ensure continuous monitoring of the vehicle’s location throughout its journey. This module enables accurate and reliable tracking by integrating GPS functionality directly into the mobile app, which continuously transmits location data to the backend system.</a:t>
            </a:r>
          </a:p>
          <a:p>
            <a:pPr algn="just">
              <a:lnSpc>
                <a:spcPct val="150000"/>
              </a:lnSpc>
            </a:pPr>
            <a:endParaRPr lang="en-US" sz="1750" dirty="0">
              <a:latin typeface="Times New Roman" panose="02020603050405020304" pitchFamily="18" charset="0"/>
              <a:ea typeface="Inter Medium" panose="020B0604020202020204" charset="0"/>
              <a:cs typeface="Times New Roman" panose="02020603050405020304" pitchFamily="18" charset="0"/>
            </a:endParaRPr>
          </a:p>
          <a:p>
            <a:pPr algn="just">
              <a:lnSpc>
                <a:spcPct val="150000"/>
              </a:lnSpc>
            </a:pPr>
            <a:r>
              <a:rPr lang="en-US" sz="1750" dirty="0">
                <a:latin typeface="Times New Roman" panose="02020603050405020304" pitchFamily="18" charset="0"/>
                <a:ea typeface="Inter Medium" panose="020B0604020202020204" charset="0"/>
                <a:cs typeface="Times New Roman" panose="02020603050405020304" pitchFamily="18" charset="0"/>
              </a:rPr>
              <a:t>The real-time GPS updates are displayed on an interactive map within the parent’s web portal, offering a clear visualization of the vehicle’s live location. Parents can use this feature to monitor the vehicle’s progress and receive accurate estimated arrival times, allowing them to plan effectively and minimize waiting periods.</a:t>
            </a: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750" b="0" i="0" u="none" strike="noStrike" cap="none" normalizeH="0" baseline="0" dirty="0">
              <a:ln>
                <a:noFill/>
              </a:ln>
              <a:solidFill>
                <a:schemeClr val="tx1"/>
              </a:solidFill>
              <a:effectLst/>
              <a:latin typeface="Times New Roman" panose="02020603050405020304" pitchFamily="18" charset="0"/>
              <a:ea typeface="Inter Medium" panose="020B0604020202020204" charset="0"/>
              <a:cs typeface="Times New Roman" panose="02020603050405020304" pitchFamily="18" charset="0"/>
            </a:endParaRPr>
          </a:p>
        </p:txBody>
      </p:sp>
    </p:spTree>
    <p:extLst>
      <p:ext uri="{BB962C8B-B14F-4D97-AF65-F5344CB8AC3E}">
        <p14:creationId xmlns:p14="http://schemas.microsoft.com/office/powerpoint/2010/main" val="2171711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3550896" y="1132046"/>
            <a:ext cx="6477047" cy="678656"/>
          </a:xfrm>
          <a:prstGeom prst="rect">
            <a:avLst/>
          </a:prstGeom>
          <a:noFill/>
          <a:ln/>
        </p:spPr>
        <p:txBody>
          <a:bodyPr wrap="none" lIns="0" tIns="0" rIns="0" bIns="0" rtlCol="0" anchor="t"/>
          <a:lstStyle/>
          <a:p>
            <a:pPr marL="0" indent="0">
              <a:lnSpc>
                <a:spcPts val="5300"/>
              </a:lnSpc>
              <a:buNone/>
            </a:pPr>
            <a:r>
              <a:rPr lang="en-US" sz="4450" dirty="0">
                <a:latin typeface="Times New Roman" panose="02020603050405020304" pitchFamily="18" charset="0"/>
                <a:ea typeface="Inter Medium" panose="020B0604020202020204" charset="0"/>
                <a:cs typeface="Times New Roman" panose="02020603050405020304" pitchFamily="18" charset="0"/>
              </a:rPr>
              <a:t>Module: 3 Facial Recognition</a:t>
            </a:r>
          </a:p>
        </p:txBody>
      </p:sp>
      <p:pic>
        <p:nvPicPr>
          <p:cNvPr id="4" name="Image 1" descr="preencoded.png"/>
          <p:cNvPicPr>
            <a:picLocks noChangeAspect="1"/>
          </p:cNvPicPr>
          <p:nvPr/>
        </p:nvPicPr>
        <p:blipFill>
          <a:blip r:embed="rId3"/>
          <a:stretch>
            <a:fillRect/>
          </a:stretch>
        </p:blipFill>
        <p:spPr>
          <a:xfrm>
            <a:off x="6246494" y="2179796"/>
            <a:ext cx="542925" cy="542925"/>
          </a:xfrm>
          <a:prstGeom prst="rect">
            <a:avLst/>
          </a:prstGeom>
        </p:spPr>
      </p:pic>
      <p:sp>
        <p:nvSpPr>
          <p:cNvPr id="5" name="Text 1"/>
          <p:cNvSpPr/>
          <p:nvPr/>
        </p:nvSpPr>
        <p:spPr>
          <a:xfrm>
            <a:off x="5755842" y="2828971"/>
            <a:ext cx="2714625" cy="339328"/>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DM Sans Semi Bold" pitchFamily="34" charset="-122"/>
                <a:cs typeface="Times New Roman" panose="02020603050405020304" pitchFamily="18" charset="0"/>
              </a:rPr>
              <a:t>Secure Access</a:t>
            </a:r>
            <a:endParaRPr lang="en-US" sz="2100" dirty="0">
              <a:latin typeface="Times New Roman" panose="02020603050405020304" pitchFamily="18" charset="0"/>
              <a:cs typeface="Times New Roman" panose="02020603050405020304" pitchFamily="18" charset="0"/>
            </a:endParaRPr>
          </a:p>
        </p:txBody>
      </p:sp>
      <p:sp>
        <p:nvSpPr>
          <p:cNvPr id="6" name="Text 2"/>
          <p:cNvSpPr/>
          <p:nvPr/>
        </p:nvSpPr>
        <p:spPr>
          <a:xfrm>
            <a:off x="4183519" y="3168299"/>
            <a:ext cx="7623810" cy="347424"/>
          </a:xfrm>
          <a:prstGeom prst="rect">
            <a:avLst/>
          </a:prstGeom>
          <a:noFill/>
          <a:ln/>
        </p:spPr>
        <p:txBody>
          <a:bodyPr wrap="none" lIns="0" tIns="0" rIns="0" bIns="0" rtlCol="0" anchor="t"/>
          <a:lstStyle/>
          <a:p>
            <a:pPr marL="0" indent="0" algn="l">
              <a:lnSpc>
                <a:spcPts val="2700"/>
              </a:lnSpc>
              <a:buNone/>
            </a:pPr>
            <a:r>
              <a:rPr lang="en-US" sz="1700" dirty="0">
                <a:latin typeface="Times New Roman" panose="02020603050405020304" pitchFamily="18" charset="0"/>
                <a:ea typeface="Inter Medium" pitchFamily="34" charset="-122"/>
                <a:cs typeface="Times New Roman" panose="02020603050405020304" pitchFamily="18" charset="0"/>
              </a:rPr>
              <a:t>Ensures only authorized individuals can access critical information.</a:t>
            </a:r>
            <a:endParaRPr lang="en-US" sz="17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4"/>
          <a:stretch>
            <a:fillRect/>
          </a:stretch>
        </p:blipFill>
        <p:spPr>
          <a:xfrm>
            <a:off x="6246495" y="3830241"/>
            <a:ext cx="542925" cy="542925"/>
          </a:xfrm>
          <a:prstGeom prst="rect">
            <a:avLst/>
          </a:prstGeom>
        </p:spPr>
      </p:pic>
      <p:sp>
        <p:nvSpPr>
          <p:cNvPr id="8" name="Text 3"/>
          <p:cNvSpPr/>
          <p:nvPr/>
        </p:nvSpPr>
        <p:spPr>
          <a:xfrm>
            <a:off x="5649623" y="4494919"/>
            <a:ext cx="2714625" cy="339328"/>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DM Sans Semi Bold" pitchFamily="34" charset="-122"/>
                <a:cs typeface="Times New Roman" panose="02020603050405020304" pitchFamily="18" charset="0"/>
              </a:rPr>
              <a:t>Enhanced Security</a:t>
            </a:r>
            <a:endParaRPr lang="en-US" sz="2100" dirty="0">
              <a:latin typeface="Times New Roman" panose="02020603050405020304" pitchFamily="18" charset="0"/>
              <a:cs typeface="Times New Roman" panose="02020603050405020304" pitchFamily="18" charset="0"/>
            </a:endParaRPr>
          </a:p>
        </p:txBody>
      </p:sp>
      <p:sp>
        <p:nvSpPr>
          <p:cNvPr id="9" name="Text 4"/>
          <p:cNvSpPr/>
          <p:nvPr/>
        </p:nvSpPr>
        <p:spPr>
          <a:xfrm>
            <a:off x="4183519" y="4873320"/>
            <a:ext cx="7623810" cy="347424"/>
          </a:xfrm>
          <a:prstGeom prst="rect">
            <a:avLst/>
          </a:prstGeom>
          <a:noFill/>
          <a:ln/>
        </p:spPr>
        <p:txBody>
          <a:bodyPr wrap="none" lIns="0" tIns="0" rIns="0" bIns="0" rtlCol="0" anchor="t"/>
          <a:lstStyle/>
          <a:p>
            <a:pPr marL="0" indent="0" algn="l">
              <a:lnSpc>
                <a:spcPts val="2700"/>
              </a:lnSpc>
              <a:buNone/>
            </a:pPr>
            <a:r>
              <a:rPr lang="en-US" sz="1700" dirty="0">
                <a:latin typeface="Times New Roman" panose="02020603050405020304" pitchFamily="18" charset="0"/>
                <a:ea typeface="Inter Medium" pitchFamily="34" charset="-122"/>
                <a:cs typeface="Times New Roman" panose="02020603050405020304" pitchFamily="18" charset="0"/>
              </a:rPr>
              <a:t>Provides an extra layer of protection for children's safety.</a:t>
            </a:r>
            <a:endParaRPr lang="en-US" sz="17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5"/>
          <a:stretch>
            <a:fillRect/>
          </a:stretch>
        </p:blipFill>
        <p:spPr>
          <a:xfrm>
            <a:off x="6246493" y="5341854"/>
            <a:ext cx="542925" cy="542925"/>
          </a:xfrm>
          <a:prstGeom prst="rect">
            <a:avLst/>
          </a:prstGeom>
        </p:spPr>
      </p:pic>
      <p:sp>
        <p:nvSpPr>
          <p:cNvPr id="11" name="Text 5"/>
          <p:cNvSpPr/>
          <p:nvPr/>
        </p:nvSpPr>
        <p:spPr>
          <a:xfrm>
            <a:off x="5515808" y="6005889"/>
            <a:ext cx="2779752" cy="339328"/>
          </a:xfrm>
          <a:prstGeom prst="rect">
            <a:avLst/>
          </a:prstGeom>
          <a:noFill/>
          <a:ln/>
        </p:spPr>
        <p:txBody>
          <a:bodyPr wrap="none" lIns="0" tIns="0" rIns="0" bIns="0" rtlCol="0" anchor="t"/>
          <a:lstStyle/>
          <a:p>
            <a:pPr marL="0" indent="0" algn="l">
              <a:lnSpc>
                <a:spcPts val="2650"/>
              </a:lnSpc>
              <a:buNone/>
            </a:pPr>
            <a:r>
              <a:rPr lang="en-US" sz="2100" dirty="0">
                <a:latin typeface="Times New Roman" panose="02020603050405020304" pitchFamily="18" charset="0"/>
                <a:ea typeface="DM Sans Semi Bold" pitchFamily="34" charset="-122"/>
                <a:cs typeface="Times New Roman" panose="02020603050405020304" pitchFamily="18" charset="0"/>
              </a:rPr>
              <a:t>Accurate Verification</a:t>
            </a:r>
            <a:endParaRPr lang="en-US" sz="2100" dirty="0">
              <a:latin typeface="Times New Roman" panose="02020603050405020304" pitchFamily="18" charset="0"/>
              <a:cs typeface="Times New Roman" panose="02020603050405020304" pitchFamily="18" charset="0"/>
            </a:endParaRPr>
          </a:p>
        </p:txBody>
      </p:sp>
      <p:sp>
        <p:nvSpPr>
          <p:cNvPr id="12" name="Text 6"/>
          <p:cNvSpPr/>
          <p:nvPr/>
        </p:nvSpPr>
        <p:spPr>
          <a:xfrm>
            <a:off x="4368280" y="6466327"/>
            <a:ext cx="7623810" cy="347424"/>
          </a:xfrm>
          <a:prstGeom prst="rect">
            <a:avLst/>
          </a:prstGeom>
          <a:noFill/>
          <a:ln/>
        </p:spPr>
        <p:txBody>
          <a:bodyPr wrap="none" lIns="0" tIns="0" rIns="0" bIns="0" rtlCol="0" anchor="t"/>
          <a:lstStyle/>
          <a:p>
            <a:pPr marL="0" indent="0" algn="l">
              <a:lnSpc>
                <a:spcPts val="2700"/>
              </a:lnSpc>
              <a:buNone/>
            </a:pPr>
            <a:r>
              <a:rPr lang="en-US" sz="1700" dirty="0">
                <a:latin typeface="Times New Roman" panose="02020603050405020304" pitchFamily="18" charset="0"/>
                <a:ea typeface="Inter Medium" pitchFamily="34" charset="-122"/>
                <a:cs typeface="Times New Roman" panose="02020603050405020304" pitchFamily="18" charset="0"/>
              </a:rPr>
              <a:t>Minimizes the risk of unauthorized access or misuse.</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A4948-E2E5-1B0C-A094-C23BCA1E354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5DCCBA5-0066-8502-FDCD-61F18B63EE46}"/>
              </a:ext>
            </a:extLst>
          </p:cNvPr>
          <p:cNvSpPr/>
          <p:nvPr/>
        </p:nvSpPr>
        <p:spPr>
          <a:xfrm>
            <a:off x="2466937" y="1523353"/>
            <a:ext cx="9143123" cy="708779"/>
          </a:xfrm>
          <a:prstGeom prst="rect">
            <a:avLst/>
          </a:prstGeom>
          <a:noFill/>
          <a:ln/>
        </p:spPr>
        <p:txBody>
          <a:bodyPr wrap="none" lIns="0" tIns="0" rIns="0" bIns="0" rtlCol="0" anchor="t"/>
          <a:lstStyle/>
          <a:p>
            <a:pPr marL="0" indent="0">
              <a:lnSpc>
                <a:spcPts val="5550"/>
              </a:lnSpc>
              <a:buNone/>
            </a:pPr>
            <a:r>
              <a:rPr lang="en-US" sz="4450" dirty="0">
                <a:solidFill>
                  <a:srgbClr val="030303"/>
                </a:solidFill>
                <a:latin typeface="Times New Roman" panose="02020603050405020304" pitchFamily="18" charset="0"/>
                <a:ea typeface="Inter Medium" panose="020B0604020202020204" charset="0"/>
                <a:cs typeface="Times New Roman" panose="02020603050405020304" pitchFamily="18" charset="0"/>
              </a:rPr>
              <a:t> Module: 4 </a:t>
            </a:r>
            <a:r>
              <a:rPr lang="en-IN" sz="4450" dirty="0">
                <a:latin typeface="Times New Roman" panose="02020603050405020304" pitchFamily="18" charset="0"/>
                <a:ea typeface="Inter Medium" panose="020B0604020202020204" charset="0"/>
                <a:cs typeface="Times New Roman" panose="02020603050405020304" pitchFamily="18" charset="0"/>
              </a:rPr>
              <a:t>User Authentication Module</a:t>
            </a:r>
            <a:endParaRPr lang="en-US" sz="4450" dirty="0">
              <a:latin typeface="Times New Roman" panose="02020603050405020304" pitchFamily="18" charset="0"/>
              <a:ea typeface="Inter Medium" panose="020B0604020202020204" charset="0"/>
              <a:cs typeface="Times New Roman" panose="02020603050405020304" pitchFamily="18" charset="0"/>
            </a:endParaRPr>
          </a:p>
        </p:txBody>
      </p:sp>
      <p:sp>
        <p:nvSpPr>
          <p:cNvPr id="3" name="Text 1">
            <a:extLst>
              <a:ext uri="{FF2B5EF4-FFF2-40B4-BE49-F238E27FC236}">
                <a16:creationId xmlns:a16="http://schemas.microsoft.com/office/drawing/2014/main" id="{0A9A849A-A056-4783-085B-8B2E50F22ED9}"/>
              </a:ext>
            </a:extLst>
          </p:cNvPr>
          <p:cNvSpPr/>
          <p:nvPr/>
        </p:nvSpPr>
        <p:spPr>
          <a:xfrm>
            <a:off x="793790" y="4764048"/>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4" name="Text 2">
            <a:extLst>
              <a:ext uri="{FF2B5EF4-FFF2-40B4-BE49-F238E27FC236}">
                <a16:creationId xmlns:a16="http://schemas.microsoft.com/office/drawing/2014/main" id="{525CA7B0-C3CB-EB72-0BCF-D083F86364AB}"/>
              </a:ext>
            </a:extLst>
          </p:cNvPr>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Text 3">
            <a:extLst>
              <a:ext uri="{FF2B5EF4-FFF2-40B4-BE49-F238E27FC236}">
                <a16:creationId xmlns:a16="http://schemas.microsoft.com/office/drawing/2014/main" id="{BBB1FDA9-9334-2EFA-3159-2301E308ABB9}"/>
              </a:ext>
            </a:extLst>
          </p:cNvPr>
          <p:cNvSpPr/>
          <p:nvPr/>
        </p:nvSpPr>
        <p:spPr>
          <a:xfrm>
            <a:off x="793790" y="358890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a:extLst>
              <a:ext uri="{FF2B5EF4-FFF2-40B4-BE49-F238E27FC236}">
                <a16:creationId xmlns:a16="http://schemas.microsoft.com/office/drawing/2014/main" id="{47061E76-4C9F-84AB-D5E1-561491C69048}"/>
              </a:ext>
            </a:extLst>
          </p:cNvPr>
          <p:cNvSpPr/>
          <p:nvPr/>
        </p:nvSpPr>
        <p:spPr>
          <a:xfrm>
            <a:off x="4191079" y="8564137"/>
            <a:ext cx="9727422" cy="2261752"/>
          </a:xfrm>
          <a:prstGeom prst="rect">
            <a:avLst/>
          </a:prstGeom>
          <a:noFill/>
          <a:ln/>
        </p:spPr>
        <p:txBody>
          <a:bodyPr wrap="square" lIns="0" tIns="0" rIns="0" bIns="0" rtlCol="0" anchor="t"/>
          <a:lstStyle/>
          <a:p>
            <a:pPr marL="0" indent="0">
              <a:lnSpc>
                <a:spcPts val="2850"/>
              </a:lnSpc>
              <a:buNone/>
            </a:pPr>
            <a:endParaRPr lang="en-US" sz="1750" dirty="0">
              <a:latin typeface="Inter Medium" panose="020B0604020202020204" charset="0"/>
              <a:ea typeface="Inter Medium" panose="020B0604020202020204" charset="0"/>
            </a:endParaRPr>
          </a:p>
        </p:txBody>
      </p:sp>
      <p:sp>
        <p:nvSpPr>
          <p:cNvPr id="8" name="Rectangle 1">
            <a:extLst>
              <a:ext uri="{FF2B5EF4-FFF2-40B4-BE49-F238E27FC236}">
                <a16:creationId xmlns:a16="http://schemas.microsoft.com/office/drawing/2014/main" id="{4A5923CA-DE9F-8C62-BDC9-C3FD1BE18080}"/>
              </a:ext>
            </a:extLst>
          </p:cNvPr>
          <p:cNvSpPr>
            <a:spLocks noChangeArrowheads="1"/>
          </p:cNvSpPr>
          <p:nvPr/>
        </p:nvSpPr>
        <p:spPr bwMode="auto">
          <a:xfrm rot="10800000" flipV="1">
            <a:off x="1137425" y="2622757"/>
            <a:ext cx="12355550" cy="4083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n-US" sz="1750" dirty="0">
                <a:latin typeface="Times New Roman" panose="02020603050405020304" pitchFamily="18" charset="0"/>
                <a:ea typeface="Inter Medium" panose="020B0604020202020204" charset="0"/>
                <a:cs typeface="Times New Roman" panose="02020603050405020304" pitchFamily="18" charset="0"/>
              </a:rPr>
              <a:t>The User Authentication Module implements a robust and secure system to manage access and permissions for different user roles. Using Role-Based Access Control (RBAC), the system ensures that drivers and parents have clearly defined permissions, allowing them to access only the features relevant to their roles. This separation of access enhances both usability and security.</a:t>
            </a:r>
          </a:p>
          <a:p>
            <a:pPr algn="just">
              <a:lnSpc>
                <a:spcPct val="150000"/>
              </a:lnSpc>
            </a:pPr>
            <a:endParaRPr lang="en-US" sz="1750" dirty="0">
              <a:latin typeface="Times New Roman" panose="02020603050405020304" pitchFamily="18" charset="0"/>
              <a:ea typeface="Inter Medium" panose="020B0604020202020204" charset="0"/>
              <a:cs typeface="Times New Roman" panose="02020603050405020304" pitchFamily="18" charset="0"/>
            </a:endParaRPr>
          </a:p>
          <a:p>
            <a:pPr algn="just">
              <a:lnSpc>
                <a:spcPct val="150000"/>
              </a:lnSpc>
            </a:pPr>
            <a:r>
              <a:rPr lang="en-US" sz="1750" dirty="0">
                <a:latin typeface="Times New Roman" panose="02020603050405020304" pitchFamily="18" charset="0"/>
                <a:ea typeface="Inter Medium" panose="020B0604020202020204" charset="0"/>
                <a:cs typeface="Times New Roman" panose="02020603050405020304" pitchFamily="18" charset="0"/>
              </a:rPr>
              <a:t>Authentication is powered by JSON Web Tokens (JWT), which provide stateless and encrypted session management. JWT ensures secure login sessions without overburdening the server, maintaining a smooth and efficient user experience. </a:t>
            </a:r>
            <a:r>
              <a:rPr lang="en-US" sz="1750" dirty="0">
                <a:latin typeface="Times New Roman" panose="02020603050405020304" pitchFamily="18" charset="0"/>
                <a:cs typeface="Times New Roman" panose="02020603050405020304" pitchFamily="18" charset="0"/>
              </a:rPr>
              <a:t>For drivers, the system offers login access through the mobile app, enabling them to begin their assigned routes. Drivers can view child-related pickup and drop-off details while securely interacting with the system. Parents, on the other hand, use the web portal to log in and monitor real-time vehicle locations, track their child’s status updates, and follow the child’s journey seamlessly.</a:t>
            </a:r>
            <a:endParaRPr lang="en-US" sz="1750" dirty="0">
              <a:latin typeface="Times New Roman" panose="02020603050405020304" pitchFamily="18" charset="0"/>
              <a:ea typeface="Inter Medium" panose="020B0604020202020204"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750" i="0" u="none" strike="noStrike" cap="none" normalizeH="0" baseline="0" dirty="0">
              <a:ln>
                <a:noFill/>
              </a:ln>
              <a:solidFill>
                <a:schemeClr val="tx1"/>
              </a:solidFill>
              <a:effectLst/>
              <a:latin typeface="Times New Roman" panose="02020603050405020304" pitchFamily="18" charset="0"/>
              <a:ea typeface="Inter Medium" panose="020B0604020202020204" charset="0"/>
              <a:cs typeface="Times New Roman" panose="02020603050405020304" pitchFamily="18" charset="0"/>
            </a:endParaRPr>
          </a:p>
        </p:txBody>
      </p:sp>
    </p:spTree>
    <p:extLst>
      <p:ext uri="{BB962C8B-B14F-4D97-AF65-F5344CB8AC3E}">
        <p14:creationId xmlns:p14="http://schemas.microsoft.com/office/powerpoint/2010/main" val="240500688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177</TotalTime>
  <Words>1094</Words>
  <Application>Microsoft Office PowerPoint</Application>
  <PresentationFormat>Custom</PresentationFormat>
  <Paragraphs>79</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Garamond</vt:lpstr>
      <vt:lpstr>Inter Medium</vt:lpstr>
      <vt:lpstr>Wingdings</vt:lpstr>
      <vt:lpstr>Times New Roman</vt:lpstr>
      <vt:lpstr>Arial</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Abhishek Rajput</cp:lastModifiedBy>
  <cp:revision>76</cp:revision>
  <dcterms:created xsi:type="dcterms:W3CDTF">2024-12-05T05:09:10Z</dcterms:created>
  <dcterms:modified xsi:type="dcterms:W3CDTF">2025-05-15T11:11:09Z</dcterms:modified>
</cp:coreProperties>
</file>